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1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6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4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  <p:sldMasterId id="2147483696" r:id="rId2"/>
  </p:sldMasterIdLst>
  <p:notesMasterIdLst>
    <p:notesMasterId r:id="rId24"/>
  </p:notesMasterIdLst>
  <p:handoutMasterIdLst>
    <p:handoutMasterId r:id="rId25"/>
  </p:handoutMasterIdLst>
  <p:sldIdLst>
    <p:sldId id="348" r:id="rId3"/>
    <p:sldId id="257" r:id="rId4"/>
    <p:sldId id="301" r:id="rId5"/>
    <p:sldId id="321" r:id="rId6"/>
    <p:sldId id="323" r:id="rId7"/>
    <p:sldId id="329" r:id="rId8"/>
    <p:sldId id="351" r:id="rId9"/>
    <p:sldId id="320" r:id="rId10"/>
    <p:sldId id="339" r:id="rId11"/>
    <p:sldId id="349" r:id="rId12"/>
    <p:sldId id="327" r:id="rId13"/>
    <p:sldId id="328" r:id="rId14"/>
    <p:sldId id="304" r:id="rId15"/>
    <p:sldId id="338" r:id="rId16"/>
    <p:sldId id="347" r:id="rId17"/>
    <p:sldId id="340" r:id="rId18"/>
    <p:sldId id="350" r:id="rId19"/>
    <p:sldId id="333" r:id="rId20"/>
    <p:sldId id="331" r:id="rId21"/>
    <p:sldId id="343" r:id="rId22"/>
    <p:sldId id="299" r:id="rId23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EE41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45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2E04E-80C1-4183-8D5A-AEC81B0479A0}" type="datetimeFigureOut">
              <a:rPr lang="nl-BE" smtClean="0"/>
              <a:t>7/03/2018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41784-D837-4D2E-A75A-A7C4FC95051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613695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4A31D-85F5-4DBA-97DF-A5B764C71F29}" type="datetimeFigureOut">
              <a:rPr lang="nl-BE" smtClean="0"/>
              <a:pPr/>
              <a:t>7/03/2018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4F719-41F8-4582-87B2-7F879FF5D839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702118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4F719-41F8-4582-87B2-7F879FF5D839}" type="slidenum">
              <a:rPr lang="nl-BE" smtClean="0"/>
              <a:pPr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70532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C3922-10A5-402D-B4B1-62727193C10C}" type="datetime1">
              <a:rPr lang="nl-NL" smtClean="0"/>
              <a:t>7-3-2018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0566-7C4D-430B-A2F6-892CECDF45C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84314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A797-DF97-4192-AEF1-8F013E31227F}" type="datetime1">
              <a:rPr lang="nl-NL" smtClean="0"/>
              <a:t>7-3-2018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0566-7C4D-430B-A2F6-892CECDF45C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07252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77622-AD1F-4697-AE17-60516D5D39C5}" type="datetime1">
              <a:rPr lang="nl-NL" smtClean="0"/>
              <a:t>7-3-2018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0566-7C4D-430B-A2F6-892CECDF45C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03819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rpora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24147F-ED97-47AF-A1B3-C82A179CF7F3}" type="datetime1">
              <a:rPr kumimoji="0" lang="nl-NL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l" defTabSz="6857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7-3-2018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E184E0-0BD4-4705-A12B-9B71DDE63301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1E64C8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6857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1E64C8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9" name="Logo Larg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261" y="1599810"/>
            <a:ext cx="2880542" cy="293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338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82233" y="979595"/>
            <a:ext cx="8661767" cy="4573969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680882" y="1607345"/>
            <a:ext cx="8007342" cy="3119285"/>
          </a:xfrm>
        </p:spPr>
        <p:txBody>
          <a:bodyPr anchor="b">
            <a:noAutofit/>
          </a:bodyPr>
          <a:lstStyle>
            <a:lvl1pPr algn="l">
              <a:lnSpc>
                <a:spcPts val="5801"/>
              </a:lnSpc>
              <a:defRPr sz="5274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nl-NL" noProof="0" smtClean="0"/>
              <a:t>Klik om de stijl te bewerken</a:t>
            </a:r>
            <a:endParaRPr lang="nl-BE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676842" y="4833785"/>
            <a:ext cx="8011382" cy="410063"/>
          </a:xfrm>
        </p:spPr>
        <p:txBody>
          <a:bodyPr>
            <a:normAutofit/>
          </a:bodyPr>
          <a:lstStyle>
            <a:lvl1pPr marL="0" indent="0" algn="l">
              <a:lnSpc>
                <a:spcPts val="1899"/>
              </a:lnSpc>
              <a:buNone/>
              <a:defRPr sz="1582" baseline="0">
                <a:solidFill>
                  <a:srgbClr val="FFD200"/>
                </a:solidFill>
              </a:defRPr>
            </a:lvl1pPr>
            <a:lvl2pPr marL="342885" indent="0" algn="ctr">
              <a:buNone/>
              <a:defRPr sz="1500"/>
            </a:lvl2pPr>
            <a:lvl3pPr marL="685771" indent="0" algn="ctr">
              <a:buNone/>
              <a:defRPr sz="1350"/>
            </a:lvl3pPr>
            <a:lvl4pPr marL="1028656" indent="0" algn="ctr">
              <a:buNone/>
              <a:defRPr sz="1200"/>
            </a:lvl4pPr>
            <a:lvl5pPr marL="1371542" indent="0" algn="ctr">
              <a:buNone/>
              <a:defRPr sz="1200"/>
            </a:lvl5pPr>
            <a:lvl6pPr marL="1714428" indent="0" algn="ctr">
              <a:buNone/>
              <a:defRPr sz="1200"/>
            </a:lvl6pPr>
            <a:lvl7pPr marL="2057314" indent="0" algn="ctr">
              <a:buNone/>
              <a:defRPr sz="1200"/>
            </a:lvl7pPr>
            <a:lvl8pPr marL="2400199" indent="0" algn="ctr">
              <a:buNone/>
              <a:defRPr sz="1200"/>
            </a:lvl8pPr>
            <a:lvl9pPr marL="2743086" indent="0" algn="ctr">
              <a:buNone/>
              <a:defRPr sz="1200"/>
            </a:lvl9pPr>
          </a:lstStyle>
          <a:p>
            <a:r>
              <a:rPr lang="nl-BE" noProof="0" dirty="0"/>
              <a:t>Klik om de ondertitel / presentator / datum [</a:t>
            </a:r>
            <a:r>
              <a:rPr lang="nl-BE" noProof="0" dirty="0" err="1"/>
              <a:t>dd</a:t>
            </a:r>
            <a:r>
              <a:rPr lang="nl-BE" noProof="0" dirty="0"/>
              <a:t>-mm-</a:t>
            </a:r>
            <a:r>
              <a:rPr lang="nl-BE" noProof="0" dirty="0" err="1"/>
              <a:t>yyyy</a:t>
            </a:r>
            <a:r>
              <a:rPr lang="nl-BE" noProof="0" dirty="0"/>
              <a:t>] te maken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723349" y="4505625"/>
            <a:ext cx="7916968" cy="405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Organisation Placeholder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4516686" y="273186"/>
            <a:ext cx="4374053" cy="379688"/>
          </a:xfrm>
        </p:spPr>
        <p:txBody>
          <a:bodyPr anchor="b" anchorCtr="0">
            <a:normAutofit/>
          </a:bodyPr>
          <a:lstStyle>
            <a:lvl1pPr marL="0" indent="0">
              <a:lnSpc>
                <a:spcPts val="896"/>
              </a:lnSpc>
              <a:buNone/>
              <a:defRPr sz="738" b="1" i="0" u="sng" cap="all" baseline="0">
                <a:solidFill>
                  <a:srgbClr val="1E64C8"/>
                </a:solidFill>
                <a:uFill>
                  <a:solidFill>
                    <a:schemeClr val="bg1"/>
                  </a:solidFill>
                </a:uFill>
              </a:defRPr>
            </a:lvl1pPr>
            <a:lvl2pPr marL="0" indent="0">
              <a:lnSpc>
                <a:spcPts val="896"/>
              </a:lnSpc>
              <a:buNone/>
              <a:defRPr sz="738" cap="all" baseline="0">
                <a:solidFill>
                  <a:srgbClr val="1E64C8"/>
                </a:solidFill>
                <a:uFill>
                  <a:solidFill>
                    <a:schemeClr val="bg1"/>
                  </a:solidFill>
                </a:uFill>
              </a:defRPr>
            </a:lvl2pPr>
          </a:lstStyle>
          <a:p>
            <a:pPr lvl="0"/>
            <a:r>
              <a:rPr lang="nl-BE" noProof="0" dirty="0"/>
              <a:t>Klik om de organisatie stijlen te bewerken</a:t>
            </a:r>
          </a:p>
          <a:p>
            <a:pPr lvl="1"/>
            <a:r>
              <a:rPr lang="nl-BE" noProof="0" smtClean="0"/>
              <a:t>tweede niveau</a:t>
            </a:r>
            <a:endParaRPr lang="nl-BE" noProof="0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1687814" y="5882626"/>
            <a:ext cx="1205582" cy="653063"/>
          </a:xfrm>
        </p:spPr>
        <p:txBody>
          <a:bodyPr/>
          <a:lstStyle>
            <a:lvl1pPr>
              <a:defRPr sz="844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Partnerlogo 1</a:t>
            </a:r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3013005" y="5882626"/>
            <a:ext cx="1205582" cy="653063"/>
          </a:xfrm>
        </p:spPr>
        <p:txBody>
          <a:bodyPr/>
          <a:lstStyle>
            <a:lvl1pPr>
              <a:defRPr sz="844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Partnerlogo 2</a:t>
            </a:r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4340093" y="5882626"/>
            <a:ext cx="1224567" cy="653063"/>
          </a:xfrm>
        </p:spPr>
        <p:txBody>
          <a:bodyPr/>
          <a:lstStyle>
            <a:lvl1pPr>
              <a:defRPr sz="844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Partnerlogo 3</a:t>
            </a:r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5667182" y="5882626"/>
            <a:ext cx="1224567" cy="653063"/>
          </a:xfrm>
        </p:spPr>
        <p:txBody>
          <a:bodyPr/>
          <a:lstStyle>
            <a:lvl1pPr>
              <a:defRPr sz="844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Partnerlogo 4</a:t>
            </a:r>
          </a:p>
        </p:txBody>
      </p:sp>
      <p:sp>
        <p:nvSpPr>
          <p:cNvPr id="5" name="Rectangle 4" hidden="1"/>
          <p:cNvSpPr/>
          <p:nvPr userDrawn="1"/>
        </p:nvSpPr>
        <p:spPr>
          <a:xfrm>
            <a:off x="482234" y="326532"/>
            <a:ext cx="8205990" cy="326531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14" y="0"/>
            <a:ext cx="2938960" cy="97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552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82233" y="1"/>
            <a:ext cx="8661767" cy="5553563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680882" y="2282429"/>
            <a:ext cx="8007342" cy="3119285"/>
          </a:xfrm>
        </p:spPr>
        <p:txBody>
          <a:bodyPr anchor="b">
            <a:noAutofit/>
          </a:bodyPr>
          <a:lstStyle>
            <a:lvl1pPr algn="l">
              <a:lnSpc>
                <a:spcPts val="5801"/>
              </a:lnSpc>
              <a:defRPr sz="5274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nl-BE" noProof="0" dirty="0"/>
              <a:t>klik om een hoofdstuktitel te maken.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723349" y="5163750"/>
            <a:ext cx="7916968" cy="405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2065" y="6292058"/>
            <a:ext cx="486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1E64C8"/>
                </a:solidFill>
              </a:defRPr>
            </a:lvl1pPr>
          </a:lstStyle>
          <a:p>
            <a:pPr marL="0" marR="0" lvl="0" indent="0" algn="r" defTabSz="685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E184E0-0BD4-4705-A12B-9B71DDE63301}" type="slidenum">
              <a:rPr kumimoji="0" lang="nl-BE" sz="900" b="0" i="0" u="none" strike="noStrike" kern="1200" cap="none" spc="0" normalizeH="0" baseline="0" noProof="0" smtClean="0">
                <a:ln>
                  <a:noFill/>
                </a:ln>
                <a:solidFill>
                  <a:srgbClr val="1E64C8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6857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BE" sz="900" b="0" i="0" u="none" strike="noStrike" kern="1200" cap="none" spc="0" normalizeH="0" baseline="0" noProof="0" dirty="0">
              <a:ln>
                <a:noFill/>
              </a:ln>
              <a:solidFill>
                <a:srgbClr val="1E64C8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10" name="Rectangle 9" hidden="1"/>
          <p:cNvSpPr/>
          <p:nvPr userDrawn="1"/>
        </p:nvSpPr>
        <p:spPr>
          <a:xfrm>
            <a:off x="482234" y="326532"/>
            <a:ext cx="8205990" cy="326531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1323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smtClean="0"/>
              <a:t>Klik om de stijl te bewerken</a:t>
            </a:r>
            <a:endParaRPr lang="nl-BE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0795" y="839788"/>
            <a:ext cx="8279578" cy="4708125"/>
          </a:xfrm>
        </p:spPr>
        <p:txBody>
          <a:bodyPr/>
          <a:lstStyle>
            <a:lvl1pPr defTabSz="241112"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 defTabSz="241112">
              <a:lnSpc>
                <a:spcPct val="120000"/>
              </a:lnSpc>
              <a:defRPr/>
            </a:lvl3pPr>
            <a:lvl4pPr marL="1228165" indent="-290507" defTabSz="1008820">
              <a:lnSpc>
                <a:spcPct val="120000"/>
              </a:lnSpc>
              <a:tabLst/>
              <a:defRPr/>
            </a:lvl4pPr>
            <a:lvl5pPr marL="1562206" indent="-233578" defTabSz="241112">
              <a:lnSpc>
                <a:spcPct val="120000"/>
              </a:lnSpc>
              <a:buFont typeface="Arial" panose="020B0604020202020204" pitchFamily="34" charset="0"/>
              <a:buChar char="̶"/>
              <a:defRPr/>
            </a:lvl5pPr>
          </a:lstStyle>
          <a:p>
            <a:pPr lvl="0"/>
            <a:r>
              <a:rPr lang="nl-BE" noProof="0" dirty="0"/>
              <a:t>Click </a:t>
            </a:r>
            <a:r>
              <a:rPr lang="nl-BE" noProof="0" dirty="0" err="1"/>
              <a:t>to</a:t>
            </a:r>
            <a:r>
              <a:rPr lang="nl-BE" noProof="0" dirty="0"/>
              <a:t> </a:t>
            </a:r>
            <a:r>
              <a:rPr lang="nl-BE" noProof="0" dirty="0" err="1"/>
              <a:t>edit</a:t>
            </a:r>
            <a:r>
              <a:rPr lang="nl-BE" noProof="0" dirty="0"/>
              <a:t> Master </a:t>
            </a:r>
            <a:r>
              <a:rPr lang="nl-BE" noProof="0" dirty="0" err="1"/>
              <a:t>text</a:t>
            </a:r>
            <a:r>
              <a:rPr lang="nl-BE" noProof="0" dirty="0"/>
              <a:t> </a:t>
            </a:r>
            <a:r>
              <a:rPr lang="nl-BE" noProof="0" dirty="0" err="1"/>
              <a:t>styles</a:t>
            </a:r>
            <a:endParaRPr lang="nl-BE" noProof="0" dirty="0"/>
          </a:p>
          <a:p>
            <a:pPr lvl="1"/>
            <a:r>
              <a:rPr lang="nl-BE" noProof="0" dirty="0"/>
              <a:t>Second level</a:t>
            </a:r>
          </a:p>
          <a:p>
            <a:pPr lvl="2"/>
            <a:r>
              <a:rPr lang="nl-BE" noProof="0" dirty="0" err="1"/>
              <a:t>Third</a:t>
            </a:r>
            <a:r>
              <a:rPr lang="nl-BE" noProof="0" dirty="0"/>
              <a:t> level</a:t>
            </a:r>
          </a:p>
          <a:p>
            <a:pPr lvl="3"/>
            <a:r>
              <a:rPr lang="nl-BE" noProof="0" dirty="0" err="1"/>
              <a:t>Fourth</a:t>
            </a:r>
            <a:r>
              <a:rPr lang="nl-BE" noProof="0" dirty="0"/>
              <a:t> level</a:t>
            </a:r>
          </a:p>
          <a:p>
            <a:pPr lvl="4"/>
            <a:r>
              <a:rPr lang="nl-BE" noProof="0" dirty="0" err="1"/>
              <a:t>Fifth</a:t>
            </a:r>
            <a:r>
              <a:rPr lang="nl-BE" noProof="0" dirty="0"/>
              <a:t>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470885-0B31-4E06-AE71-7E16801F2838}" type="datetime1">
              <a:rPr kumimoji="0" lang="nl-B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l" defTabSz="6857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7/03/2018</a:t>
            </a:fld>
            <a:endParaRPr kumimoji="0" lang="nl-BE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E184E0-0BD4-4705-A12B-9B71DDE63301}" type="slidenum">
              <a:rPr kumimoji="0" lang="nl-BE" sz="900" b="0" i="0" u="none" strike="noStrike" kern="1200" cap="none" spc="0" normalizeH="0" baseline="0" noProof="0" smtClean="0">
                <a:ln>
                  <a:noFill/>
                </a:ln>
                <a:solidFill>
                  <a:srgbClr val="1E64C8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6857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BE" sz="900" b="0" i="0" u="none" strike="noStrike" kern="1200" cap="none" spc="0" normalizeH="0" baseline="0" noProof="0" dirty="0">
              <a:ln>
                <a:noFill/>
              </a:ln>
              <a:solidFill>
                <a:srgbClr val="1E64C8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059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smtClean="0"/>
              <a:t>Klik om de stijl te bewerken</a:t>
            </a:r>
            <a:endParaRPr lang="nl-BE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410F60-8C93-4C37-B51A-4DDAE36F7E9B}" type="datetime1">
              <a:rPr kumimoji="0" lang="nl-B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l" defTabSz="6857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7/03/2018</a:t>
            </a:fld>
            <a:endParaRPr kumimoji="0" lang="nl-BE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5328838" y="964630"/>
            <a:ext cx="3322469" cy="4568906"/>
          </a:xfrm>
        </p:spPr>
        <p:txBody>
          <a:bodyPr/>
          <a:lstStyle>
            <a:lvl1pPr marL="45209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Photo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2065" y="6292058"/>
            <a:ext cx="486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1E64C8"/>
                </a:solidFill>
              </a:defRPr>
            </a:lvl1pPr>
          </a:lstStyle>
          <a:p>
            <a:pPr marL="0" marR="0" lvl="0" indent="0" algn="r" defTabSz="685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E184E0-0BD4-4705-A12B-9B71DDE63301}" type="slidenum">
              <a:rPr kumimoji="0" lang="nl-BE" sz="900" b="0" i="0" u="none" strike="noStrike" kern="1200" cap="none" spc="0" normalizeH="0" baseline="0" noProof="0" smtClean="0">
                <a:ln>
                  <a:noFill/>
                </a:ln>
                <a:solidFill>
                  <a:srgbClr val="1E64C8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6857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BE" sz="900" b="0" i="0" u="none" strike="noStrike" kern="1200" cap="none" spc="0" normalizeH="0" baseline="0" noProof="0" dirty="0">
              <a:ln>
                <a:noFill/>
              </a:ln>
              <a:solidFill>
                <a:srgbClr val="1E64C8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0795" y="839788"/>
            <a:ext cx="4452108" cy="4708125"/>
          </a:xfrm>
        </p:spPr>
        <p:txBody>
          <a:bodyPr/>
          <a:lstStyle>
            <a:lvl1pPr defTabSz="241112"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 defTabSz="241112">
              <a:lnSpc>
                <a:spcPct val="120000"/>
              </a:lnSpc>
              <a:defRPr/>
            </a:lvl3pPr>
            <a:lvl4pPr defTabSz="241112">
              <a:lnSpc>
                <a:spcPct val="120000"/>
              </a:lnSpc>
              <a:defRPr/>
            </a:lvl4pPr>
            <a:lvl5pPr defTabSz="241112">
              <a:lnSpc>
                <a:spcPct val="120000"/>
              </a:lnSpc>
              <a:defRPr/>
            </a:lvl5pPr>
          </a:lstStyle>
          <a:p>
            <a:pPr lvl="0"/>
            <a:r>
              <a:rPr lang="nl-BE" noProof="0" dirty="0"/>
              <a:t>Click </a:t>
            </a:r>
            <a:r>
              <a:rPr lang="nl-BE" noProof="0" dirty="0" err="1"/>
              <a:t>to</a:t>
            </a:r>
            <a:r>
              <a:rPr lang="nl-BE" noProof="0" dirty="0"/>
              <a:t> </a:t>
            </a:r>
            <a:r>
              <a:rPr lang="nl-BE" noProof="0" dirty="0" err="1"/>
              <a:t>edit</a:t>
            </a:r>
            <a:r>
              <a:rPr lang="nl-BE" noProof="0" dirty="0"/>
              <a:t> Master </a:t>
            </a:r>
            <a:r>
              <a:rPr lang="nl-BE" noProof="0" dirty="0" err="1"/>
              <a:t>text</a:t>
            </a:r>
            <a:r>
              <a:rPr lang="nl-BE" noProof="0" dirty="0"/>
              <a:t> </a:t>
            </a:r>
            <a:r>
              <a:rPr lang="nl-BE" noProof="0" dirty="0" err="1"/>
              <a:t>styles</a:t>
            </a:r>
            <a:endParaRPr lang="nl-BE" noProof="0" dirty="0"/>
          </a:p>
          <a:p>
            <a:pPr lvl="1"/>
            <a:r>
              <a:rPr lang="nl-BE" noProof="0" dirty="0"/>
              <a:t>Second level</a:t>
            </a:r>
          </a:p>
          <a:p>
            <a:pPr lvl="2"/>
            <a:r>
              <a:rPr lang="nl-BE" noProof="0" dirty="0" err="1"/>
              <a:t>Third</a:t>
            </a:r>
            <a:r>
              <a:rPr lang="nl-BE" noProof="0" dirty="0"/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1864354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smtClean="0"/>
              <a:t>Klik om de stijl te bewerken</a:t>
            </a:r>
            <a:endParaRPr lang="nl-BE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6594B6-17DF-4759-A7A5-128AFEA77F2C}" type="datetime1">
              <a:rPr kumimoji="0" lang="nl-B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l" defTabSz="6857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7/03/2018</a:t>
            </a:fld>
            <a:endParaRPr kumimoji="0" lang="nl-BE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E184E0-0BD4-4705-A12B-9B71DDE63301}" type="slidenum">
              <a:rPr kumimoji="0" lang="nl-BE" sz="900" b="0" i="0" u="none" strike="noStrike" kern="1200" cap="none" spc="0" normalizeH="0" baseline="0" noProof="0" smtClean="0">
                <a:ln>
                  <a:noFill/>
                </a:ln>
                <a:solidFill>
                  <a:srgbClr val="1E64C8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6857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BE" sz="900" b="0" i="0" u="none" strike="noStrike" kern="1200" cap="none" spc="0" normalizeH="0" baseline="0" noProof="0" dirty="0">
              <a:ln>
                <a:noFill/>
              </a:ln>
              <a:solidFill>
                <a:srgbClr val="1E64C8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502082" y="964406"/>
            <a:ext cx="8163779" cy="4571438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35787055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A81384-1200-4D40-BEF0-3A17A1F906F4}" type="datetime1">
              <a:rPr kumimoji="0" lang="nl-NL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l" defTabSz="6857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7-3-2018</a:t>
            </a:fld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7" name="Covering Background"/>
          <p:cNvSpPr/>
          <p:nvPr userDrawn="1"/>
        </p:nvSpPr>
        <p:spPr>
          <a:xfrm>
            <a:off x="-1" y="0"/>
            <a:ext cx="9143433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9143433" cy="6858000"/>
          </a:xfrm>
        </p:spPr>
        <p:txBody>
          <a:bodyPr/>
          <a:lstStyle>
            <a:lvl1pPr marL="45209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10511917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82233" y="979595"/>
            <a:ext cx="8661767" cy="4573969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4860297" y="2176876"/>
            <a:ext cx="3827484" cy="1207947"/>
          </a:xfrm>
        </p:spPr>
        <p:txBody>
          <a:bodyPr>
            <a:normAutofit/>
          </a:bodyPr>
          <a:lstStyle>
            <a:lvl1pPr marL="0" indent="0">
              <a:lnSpc>
                <a:spcPts val="1846"/>
              </a:lnSpc>
              <a:buNone/>
              <a:defRPr sz="1266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namen van </a:t>
            </a:r>
            <a:r>
              <a:rPr lang="nl-NL" dirty="0" err="1"/>
              <a:t>social</a:t>
            </a:r>
            <a:r>
              <a:rPr lang="nl-NL" dirty="0"/>
              <a:t> media in te typen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680882" y="1225716"/>
            <a:ext cx="3912889" cy="4056750"/>
          </a:xfrm>
        </p:spPr>
        <p:txBody>
          <a:bodyPr anchor="t" anchorCtr="0">
            <a:noAutofit/>
          </a:bodyPr>
          <a:lstStyle>
            <a:lvl1pPr algn="l">
              <a:lnSpc>
                <a:spcPts val="1846"/>
              </a:lnSpc>
              <a:defRPr sz="1318" u="none" cap="none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+mn-lt"/>
              </a:defRPr>
            </a:lvl1pPr>
          </a:lstStyle>
          <a:p>
            <a:r>
              <a:rPr lang="nl-BE" noProof="0" dirty="0"/>
              <a:t>Klik om de gegevens van de presentator in </a:t>
            </a:r>
            <a:r>
              <a:rPr lang="nl-BE" noProof="0"/>
              <a:t>te typen</a:t>
            </a:r>
            <a:endParaRPr lang="nl-BE" noProof="0" dirty="0"/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723349" y="1285876"/>
            <a:ext cx="7916968" cy="421858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14" y="0"/>
            <a:ext cx="2938960" cy="97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825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FB7E5-46C2-467D-8D2B-6490D4D9E9F6}" type="datetime1">
              <a:rPr lang="nl-NL" smtClean="0"/>
              <a:t>7-3-2018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0566-7C4D-430B-A2F6-892CECDF45C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8300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3E14E-1049-4582-8A2C-C7FCCF3CB60A}" type="datetime1">
              <a:rPr lang="nl-NL" smtClean="0"/>
              <a:t>7-3-2018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0566-7C4D-430B-A2F6-892CECDF45C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48143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1DED6-046A-4D14-8EE2-C52795E5E761}" type="datetime1">
              <a:rPr lang="nl-NL" smtClean="0"/>
              <a:t>7-3-2018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0566-7C4D-430B-A2F6-892CECDF45C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73205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3E62-4BF9-4086-8143-892B660B6433}" type="datetime1">
              <a:rPr lang="nl-NL" smtClean="0"/>
              <a:t>7-3-2018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0566-7C4D-430B-A2F6-892CECDF45C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9753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861C-B746-4C55-B87B-C2B38D851EE3}" type="datetime1">
              <a:rPr lang="nl-NL" smtClean="0"/>
              <a:t>7-3-2018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0566-7C4D-430B-A2F6-892CECDF45C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43363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52014-724D-4C06-960A-1D6AA79AB9C0}" type="datetime1">
              <a:rPr lang="nl-NL" smtClean="0"/>
              <a:t>7-3-2018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0566-7C4D-430B-A2F6-892CECDF45C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76825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DEB1-5927-4507-B15D-1071F8BF6F6E}" type="datetime1">
              <a:rPr lang="nl-NL" smtClean="0"/>
              <a:t>7-3-2018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0566-7C4D-430B-A2F6-892CECDF45C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02157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E8492-8D2C-463C-9FCB-7DE2834633F0}" type="datetime1">
              <a:rPr lang="nl-NL" smtClean="0"/>
              <a:t>7-3-2018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0566-7C4D-430B-A2F6-892CECDF45C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88313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A4852-8567-4C8A-BC50-1A5AEE1D41DC}" type="datetime1">
              <a:rPr lang="nl-NL" smtClean="0"/>
              <a:t>7-3-2018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10566-7C4D-430B-A2F6-892CECDF45C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8601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7786" y="95643"/>
            <a:ext cx="8282587" cy="60728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nl-BE" noProof="0" dirty="0"/>
              <a:t>Klik om de stijl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795" y="839788"/>
            <a:ext cx="8279578" cy="4708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noProof="0" dirty="0"/>
              <a:t>Click </a:t>
            </a:r>
            <a:r>
              <a:rPr lang="nl-BE" noProof="0" dirty="0" err="1"/>
              <a:t>to</a:t>
            </a:r>
            <a:r>
              <a:rPr lang="nl-BE" noProof="0" dirty="0"/>
              <a:t> </a:t>
            </a:r>
            <a:r>
              <a:rPr lang="nl-BE" noProof="0" dirty="0" err="1"/>
              <a:t>edit</a:t>
            </a:r>
            <a:r>
              <a:rPr lang="nl-BE" noProof="0" dirty="0"/>
              <a:t> Master </a:t>
            </a:r>
            <a:r>
              <a:rPr lang="nl-BE" noProof="0" dirty="0" err="1"/>
              <a:t>text</a:t>
            </a:r>
            <a:r>
              <a:rPr lang="nl-BE" noProof="0" dirty="0"/>
              <a:t> </a:t>
            </a:r>
            <a:r>
              <a:rPr lang="nl-BE" noProof="0" dirty="0" err="1"/>
              <a:t>styles</a:t>
            </a:r>
            <a:endParaRPr lang="nl-BE" noProof="0" dirty="0"/>
          </a:p>
          <a:p>
            <a:pPr lvl="1"/>
            <a:r>
              <a:rPr lang="nl-BE" noProof="0" dirty="0"/>
              <a:t>Second level</a:t>
            </a:r>
          </a:p>
          <a:p>
            <a:pPr lvl="2"/>
            <a:r>
              <a:rPr lang="nl-BE" noProof="0" dirty="0" err="1"/>
              <a:t>Third</a:t>
            </a:r>
            <a:r>
              <a:rPr lang="nl-BE" noProof="0" dirty="0"/>
              <a:t>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47682" y="6292058"/>
            <a:ext cx="12118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870D1A-A3AB-4E9F-892E-C45B5A80FDBF}" type="datetime1">
              <a:rPr kumimoji="0" lang="nl-B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l" defTabSz="6857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7/03/2018</a:t>
            </a:fld>
            <a:endParaRPr kumimoji="0" lang="nl-BE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91555" y="6324205"/>
            <a:ext cx="4405469" cy="3079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2065" y="6292058"/>
            <a:ext cx="486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1E64C8"/>
                </a:solidFill>
              </a:defRPr>
            </a:lvl1pPr>
          </a:lstStyle>
          <a:p>
            <a:pPr marL="0" marR="0" lvl="0" indent="0" algn="r" defTabSz="685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E184E0-0BD4-4705-A12B-9B71DDE63301}" type="slidenum">
              <a:rPr kumimoji="0" lang="nl-BE" sz="900" b="0" i="0" u="none" strike="noStrike" kern="1200" cap="none" spc="0" normalizeH="0" baseline="0" noProof="0" smtClean="0">
                <a:ln>
                  <a:noFill/>
                </a:ln>
                <a:solidFill>
                  <a:srgbClr val="1E64C8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6857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BE" sz="900" b="0" i="0" u="none" strike="noStrike" kern="1200" cap="none" spc="0" normalizeH="0" baseline="0" noProof="0" dirty="0">
              <a:ln>
                <a:noFill/>
              </a:ln>
              <a:solidFill>
                <a:srgbClr val="1E64C8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7" name="Title positioning box" hidden="1"/>
          <p:cNvSpPr/>
          <p:nvPr userDrawn="1"/>
        </p:nvSpPr>
        <p:spPr>
          <a:xfrm>
            <a:off x="489018" y="258188"/>
            <a:ext cx="8163779" cy="32599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 positoning box" hidden="1"/>
          <p:cNvSpPr/>
          <p:nvPr userDrawn="1"/>
        </p:nvSpPr>
        <p:spPr>
          <a:xfrm>
            <a:off x="489018" y="1113750"/>
            <a:ext cx="4340093" cy="442968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Logo positioning box" hidden="1"/>
          <p:cNvSpPr/>
          <p:nvPr userDrawn="1"/>
        </p:nvSpPr>
        <p:spPr>
          <a:xfrm flipV="1">
            <a:off x="489827" y="5539812"/>
            <a:ext cx="8162970" cy="99587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48" y="5559020"/>
            <a:ext cx="1217383" cy="1298981"/>
          </a:xfrm>
          <a:prstGeom prst="rect">
            <a:avLst/>
          </a:prstGeom>
        </p:spPr>
      </p:pic>
      <p:sp>
        <p:nvSpPr>
          <p:cNvPr id="12" name="Text positoning box" hidden="1"/>
          <p:cNvSpPr/>
          <p:nvPr userDrawn="1"/>
        </p:nvSpPr>
        <p:spPr>
          <a:xfrm>
            <a:off x="4837148" y="1113750"/>
            <a:ext cx="482233" cy="442968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 positoning box" hidden="1"/>
          <p:cNvSpPr/>
          <p:nvPr userDrawn="1"/>
        </p:nvSpPr>
        <p:spPr>
          <a:xfrm>
            <a:off x="5326165" y="953692"/>
            <a:ext cx="3326632" cy="458974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4520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</p:sldLayoutIdLst>
  <p:hf hdr="0" ftr="0" dt="0"/>
  <p:txStyles>
    <p:titleStyle>
      <a:lvl1pPr algn="l" defTabSz="685771" rtl="0" eaLnBrk="1" latinLnBrk="0" hangingPunct="1">
        <a:lnSpc>
          <a:spcPct val="90000"/>
        </a:lnSpc>
        <a:spcBef>
          <a:spcPct val="0"/>
        </a:spcBef>
        <a:buNone/>
        <a:defRPr sz="2848" u="sng" kern="1200" cap="all" baseline="0">
          <a:solidFill>
            <a:srgbClr val="1E64C8"/>
          </a:solidFill>
          <a:uFill>
            <a:solidFill>
              <a:srgbClr val="1E64C8"/>
            </a:solidFill>
          </a:uFill>
          <a:latin typeface="+mj-lt"/>
          <a:ea typeface="+mj-ea"/>
          <a:cs typeface="+mj-cs"/>
        </a:defRPr>
      </a:lvl1pPr>
    </p:titleStyle>
    <p:bodyStyle>
      <a:lvl1pPr marL="282972" indent="-237764" algn="l" defTabSz="685771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̶"/>
        <a:defRPr sz="2531" kern="1200">
          <a:solidFill>
            <a:schemeClr val="tx1"/>
          </a:solidFill>
          <a:latin typeface="+mn-lt"/>
          <a:ea typeface="+mn-ea"/>
          <a:cs typeface="+mn-cs"/>
        </a:defRPr>
      </a:lvl1pPr>
      <a:lvl2pPr marL="617013" indent="-237764" algn="l" defTabSz="241112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̶"/>
        <a:tabLst/>
        <a:defRPr sz="2531" kern="1200">
          <a:solidFill>
            <a:schemeClr val="tx1"/>
          </a:solidFill>
          <a:latin typeface="+mn-lt"/>
          <a:ea typeface="+mn-ea"/>
          <a:cs typeface="+mn-cs"/>
        </a:defRPr>
      </a:lvl2pPr>
      <a:lvl3pPr marL="925938" indent="-237315" algn="l" defTabSz="685771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‒"/>
        <a:defRPr sz="2531" kern="1200">
          <a:solidFill>
            <a:schemeClr val="tx1"/>
          </a:solidFill>
          <a:latin typeface="+mn-lt"/>
          <a:ea typeface="+mn-ea"/>
          <a:cs typeface="+mn-cs"/>
        </a:defRPr>
      </a:lvl3pPr>
      <a:lvl4pPr marL="760173" indent="-290507" algn="l" defTabSz="685771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–"/>
        <a:defRPr sz="2531" kern="1200">
          <a:solidFill>
            <a:schemeClr val="tx1"/>
          </a:solidFill>
          <a:latin typeface="+mn-lt"/>
          <a:ea typeface="+mn-ea"/>
          <a:cs typeface="+mn-cs"/>
        </a:defRPr>
      </a:lvl4pPr>
      <a:lvl5pPr marL="1371326" indent="-611152" algn="l" defTabSz="685771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2531" kern="1200">
          <a:solidFill>
            <a:schemeClr val="tx1"/>
          </a:solidFill>
          <a:latin typeface="+mn-lt"/>
          <a:ea typeface="+mn-ea"/>
          <a:cs typeface="+mn-cs"/>
        </a:defRPr>
      </a:lvl5pPr>
      <a:lvl6pPr marL="1885871" indent="-171443" algn="l" defTabSz="68577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57" indent="-171443" algn="l" defTabSz="68577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42" indent="-171443" algn="l" defTabSz="68577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29" indent="-171443" algn="l" defTabSz="68577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5" algn="l" defTabSz="68577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1" algn="l" defTabSz="68577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56" algn="l" defTabSz="68577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42" algn="l" defTabSz="68577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28" algn="l" defTabSz="68577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14" algn="l" defTabSz="68577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99" algn="l" defTabSz="68577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86" algn="l" defTabSz="68577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ctrTitle"/>
          </p:nvPr>
        </p:nvSpPr>
        <p:spPr>
          <a:xfrm>
            <a:off x="683567" y="1196752"/>
            <a:ext cx="8310493" cy="3096344"/>
          </a:xfrm>
        </p:spPr>
        <p:txBody>
          <a:bodyPr/>
          <a:lstStyle/>
          <a:p>
            <a:pPr algn="ctr">
              <a:lnSpc>
                <a:spcPts val="13000"/>
              </a:lnSpc>
              <a:spcBef>
                <a:spcPts val="0"/>
              </a:spcBef>
            </a:pPr>
            <a:r>
              <a:rPr lang="nl-NL" sz="6000" dirty="0" smtClean="0"/>
              <a:t>Lussen</a:t>
            </a:r>
            <a:r>
              <a:rPr lang="nl-NL" sz="4800" dirty="0"/>
              <a:t/>
            </a:r>
            <a:br>
              <a:rPr lang="nl-NL" sz="4800" dirty="0"/>
            </a:br>
            <a:r>
              <a:rPr lang="nl-NL" sz="5400" u="none" dirty="0" err="1" smtClean="0"/>
              <a:t>for</a:t>
            </a:r>
            <a:r>
              <a:rPr lang="nl-NL" sz="5400" u="none" dirty="0" smtClean="0"/>
              <a:t> - </a:t>
            </a:r>
            <a:r>
              <a:rPr lang="nl-NL" sz="5400" u="none" dirty="0" err="1" smtClean="0"/>
              <a:t>while</a:t>
            </a:r>
            <a:endParaRPr lang="nl-NL" sz="4000" u="none" dirty="0"/>
          </a:p>
        </p:txBody>
      </p:sp>
      <p:sp>
        <p:nvSpPr>
          <p:cNvPr id="18" name="Ondertitel 17"/>
          <p:cNvSpPr>
            <a:spLocks noGrp="1"/>
          </p:cNvSpPr>
          <p:nvPr>
            <p:ph type="subTitle" idx="1"/>
          </p:nvPr>
        </p:nvSpPr>
        <p:spPr>
          <a:xfrm>
            <a:off x="982679" y="5024254"/>
            <a:ext cx="8011382" cy="465282"/>
          </a:xfrm>
        </p:spPr>
        <p:txBody>
          <a:bodyPr>
            <a:normAutofit/>
          </a:bodyPr>
          <a:lstStyle/>
          <a:p>
            <a:pPr algn="r"/>
            <a:r>
              <a:rPr lang="nl-BE" sz="2400" b="1" dirty="0" smtClean="0">
                <a:solidFill>
                  <a:schemeClr val="accent4"/>
                </a:solidFill>
              </a:rPr>
              <a:t>Little </a:t>
            </a:r>
            <a:r>
              <a:rPr lang="nl-BE" sz="2400" b="1" dirty="0" err="1" smtClean="0">
                <a:solidFill>
                  <a:schemeClr val="accent4"/>
                </a:solidFill>
              </a:rPr>
              <a:t>Crab</a:t>
            </a:r>
            <a:endParaRPr lang="nl-BE" sz="2400" b="1" dirty="0">
              <a:solidFill>
                <a:schemeClr val="accent4"/>
              </a:solidFill>
            </a:endParaRPr>
          </a:p>
          <a:p>
            <a:pPr algn="r"/>
            <a:endParaRPr lang="nl-NL" sz="2585" b="1" dirty="0"/>
          </a:p>
        </p:txBody>
      </p:sp>
    </p:spTree>
    <p:extLst>
      <p:ext uri="{BB962C8B-B14F-4D97-AF65-F5344CB8AC3E}">
        <p14:creationId xmlns:p14="http://schemas.microsoft.com/office/powerpoint/2010/main" val="61073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5205"/>
            <a:ext cx="9144000" cy="893515"/>
          </a:xfrm>
        </p:spPr>
        <p:txBody>
          <a:bodyPr/>
          <a:lstStyle/>
          <a:p>
            <a:pPr algn="ctr"/>
            <a:r>
              <a:rPr lang="nl-BE" sz="4000" b="1" dirty="0" smtClean="0">
                <a:solidFill>
                  <a:schemeClr val="accent3"/>
                </a:solidFill>
                <a:latin typeface="+mn-lt"/>
              </a:rPr>
              <a:t>Inhoud</a:t>
            </a:r>
            <a:endParaRPr lang="nl-BE" sz="4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323528" y="1484784"/>
            <a:ext cx="4895456" cy="4495800"/>
          </a:xfrm>
        </p:spPr>
        <p:txBody>
          <a:bodyPr/>
          <a:lstStyle/>
          <a:p>
            <a:pPr marL="446088" indent="-331788">
              <a:lnSpc>
                <a:spcPts val="4000"/>
              </a:lnSpc>
              <a:spcBef>
                <a:spcPts val="1200"/>
              </a:spcBef>
            </a:pPr>
            <a:r>
              <a:rPr lang="nl-BE" sz="2800" dirty="0" smtClean="0"/>
              <a:t>Lussen (</a:t>
            </a:r>
            <a:r>
              <a:rPr lang="nl-BE" sz="2800" dirty="0" err="1" smtClean="0"/>
              <a:t>App</a:t>
            </a:r>
            <a:r>
              <a:rPr lang="nl-BE" sz="2800" dirty="0" smtClean="0"/>
              <a:t> D.3.2)</a:t>
            </a:r>
          </a:p>
          <a:p>
            <a:pPr marL="811213" lvl="1" indent="-274638">
              <a:lnSpc>
                <a:spcPts val="4000"/>
              </a:lnSpc>
              <a:spcBef>
                <a:spcPts val="1200"/>
              </a:spcBef>
            </a:pPr>
            <a:r>
              <a:rPr lang="nl-BE" sz="2800" dirty="0" err="1"/>
              <a:t>for</a:t>
            </a:r>
            <a:r>
              <a:rPr lang="nl-BE" sz="2800" dirty="0"/>
              <a:t> </a:t>
            </a:r>
            <a:r>
              <a:rPr lang="nl-BE" sz="2800" dirty="0" smtClean="0"/>
              <a:t>(9.2)</a:t>
            </a:r>
          </a:p>
          <a:p>
            <a:pPr marL="811213" lvl="1" indent="-274638">
              <a:lnSpc>
                <a:spcPts val="4000"/>
              </a:lnSpc>
              <a:spcBef>
                <a:spcPts val="1200"/>
              </a:spcBef>
            </a:pPr>
            <a:r>
              <a:rPr lang="nl-BE" sz="2800" b="1" dirty="0" smtClean="0">
                <a:solidFill>
                  <a:schemeClr val="accent2"/>
                </a:solidFill>
              </a:rPr>
              <a:t>while</a:t>
            </a:r>
            <a:r>
              <a:rPr lang="nl-BE" sz="2800" dirty="0" smtClean="0"/>
              <a:t> (6.5)</a:t>
            </a:r>
          </a:p>
          <a:p>
            <a:pPr marL="446088" indent="-331788">
              <a:lnSpc>
                <a:spcPts val="4400"/>
              </a:lnSpc>
              <a:spcBef>
                <a:spcPts val="1200"/>
              </a:spcBef>
            </a:pPr>
            <a:r>
              <a:rPr lang="nl-BE" sz="2800" dirty="0" smtClean="0"/>
              <a:t>Lus-variabele versus </a:t>
            </a:r>
            <a:br>
              <a:rPr lang="nl-BE" sz="2800" dirty="0" smtClean="0"/>
            </a:br>
            <a:r>
              <a:rPr lang="nl-BE" sz="2800" dirty="0" smtClean="0"/>
              <a:t>lokale variabelen</a:t>
            </a:r>
          </a:p>
          <a:p>
            <a:pPr lvl="1">
              <a:spcBef>
                <a:spcPts val="1200"/>
              </a:spcBef>
            </a:pPr>
            <a:endParaRPr lang="nl-BE" dirty="0" smtClean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7088460" y="6477595"/>
            <a:ext cx="2057400" cy="365125"/>
          </a:xfrm>
        </p:spPr>
        <p:txBody>
          <a:bodyPr>
            <a:normAutofit/>
          </a:bodyPr>
          <a:lstStyle/>
          <a:p>
            <a:fld id="{07210566-7C4D-430B-A2F6-892CECDF45C3}" type="slidenum">
              <a:rPr lang="nl-BE" sz="1400" smtClean="0"/>
              <a:pPr/>
              <a:t>10</a:t>
            </a:fld>
            <a:endParaRPr lang="nl-BE" sz="140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29375" r="6250" b="8000"/>
          <a:stretch>
            <a:fillRect/>
          </a:stretch>
        </p:blipFill>
        <p:spPr bwMode="auto">
          <a:xfrm>
            <a:off x="3923927" y="1772816"/>
            <a:ext cx="4390323" cy="3921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921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0091"/>
            <a:ext cx="9144000" cy="928811"/>
          </a:xfrm>
        </p:spPr>
        <p:txBody>
          <a:bodyPr/>
          <a:lstStyle/>
          <a:p>
            <a:pPr algn="ctr"/>
            <a:r>
              <a:rPr lang="nl-BE" sz="4000" b="1" dirty="0" err="1" smtClean="0">
                <a:solidFill>
                  <a:schemeClr val="accent3"/>
                </a:solidFill>
                <a:latin typeface="+mn-lt"/>
              </a:rPr>
              <a:t>while-lus</a:t>
            </a:r>
            <a:endParaRPr lang="nl-NL" sz="4000" b="1" dirty="0" smtClean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82" name="Tijdelijke aanduiding voor inhoud 5"/>
          <p:cNvSpPr>
            <a:spLocks noGrp="1"/>
          </p:cNvSpPr>
          <p:nvPr>
            <p:ph idx="1"/>
          </p:nvPr>
        </p:nvSpPr>
        <p:spPr>
          <a:xfrm>
            <a:off x="212706" y="1232756"/>
            <a:ext cx="5832648" cy="1080120"/>
          </a:xfrm>
        </p:spPr>
        <p:txBody>
          <a:bodyPr>
            <a:noAutofit/>
          </a:bodyPr>
          <a:lstStyle/>
          <a:p>
            <a:pPr marL="114300" indent="0">
              <a:lnSpc>
                <a:spcPts val="4000"/>
              </a:lnSpc>
              <a:buNone/>
            </a:pPr>
            <a:r>
              <a:rPr lang="nl-BE" sz="2800" dirty="0" smtClean="0"/>
              <a:t>De </a:t>
            </a:r>
            <a:r>
              <a:rPr lang="nl-BE" sz="2800" b="1" dirty="0" err="1" smtClean="0"/>
              <a:t>while</a:t>
            </a:r>
            <a:r>
              <a:rPr lang="nl-BE" sz="2800" dirty="0" smtClean="0"/>
              <a:t>-lus herhaalt een </a:t>
            </a:r>
            <a:r>
              <a:rPr lang="nl-BE" sz="2800" b="1" dirty="0" smtClean="0">
                <a:solidFill>
                  <a:schemeClr val="accent2"/>
                </a:solidFill>
              </a:rPr>
              <a:t>reeks opdrachten</a:t>
            </a:r>
            <a:r>
              <a:rPr lang="nl-BE" sz="2800" dirty="0" smtClean="0">
                <a:solidFill>
                  <a:srgbClr val="7030A0"/>
                </a:solidFill>
              </a:rPr>
              <a:t> </a:t>
            </a:r>
            <a:r>
              <a:rPr lang="nl-BE" sz="2800" dirty="0" smtClean="0"/>
              <a:t>zolang een </a:t>
            </a:r>
            <a:r>
              <a:rPr lang="nl-BE" sz="2800" b="1" dirty="0" smtClean="0">
                <a:solidFill>
                  <a:schemeClr val="accent4"/>
                </a:solidFill>
              </a:rPr>
              <a:t>voorwaarde</a:t>
            </a:r>
            <a:r>
              <a:rPr lang="nl-BE" sz="2800" dirty="0" smtClean="0"/>
              <a:t> vervuld (</a:t>
            </a:r>
            <a:r>
              <a:rPr lang="nl-BE" sz="2800" dirty="0" err="1" smtClean="0"/>
              <a:t>true</a:t>
            </a:r>
            <a:r>
              <a:rPr lang="nl-BE" sz="2800" dirty="0" smtClean="0"/>
              <a:t>) is</a:t>
            </a:r>
            <a:endParaRPr lang="nl-BE" sz="2800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2"/>
          </p:nvPr>
        </p:nvSpPr>
        <p:spPr>
          <a:xfrm>
            <a:off x="7076839" y="6491723"/>
            <a:ext cx="2057400" cy="365125"/>
          </a:xfrm>
        </p:spPr>
        <p:txBody>
          <a:bodyPr>
            <a:normAutofit/>
          </a:bodyPr>
          <a:lstStyle/>
          <a:p>
            <a:fld id="{07210566-7C4D-430B-A2F6-892CECDF45C3}" type="slidenum">
              <a:rPr lang="nl-BE" sz="1400" smtClean="0"/>
              <a:pPr/>
              <a:t>11</a:t>
            </a:fld>
            <a:endParaRPr lang="nl-BE" sz="1400"/>
          </a:p>
        </p:txBody>
      </p:sp>
      <p:cxnSp>
        <p:nvCxnSpPr>
          <p:cNvPr id="17414" name="AutoShape 7"/>
          <p:cNvCxnSpPr>
            <a:cxnSpLocks noChangeShapeType="1"/>
          </p:cNvCxnSpPr>
          <p:nvPr/>
        </p:nvCxnSpPr>
        <p:spPr bwMode="auto">
          <a:xfrm>
            <a:off x="7205901" y="1773312"/>
            <a:ext cx="4081" cy="54954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7417" name="Text Box 10"/>
          <p:cNvSpPr txBox="1">
            <a:spLocks noChangeArrowheads="1"/>
          </p:cNvSpPr>
          <p:nvPr/>
        </p:nvSpPr>
        <p:spPr bwMode="auto">
          <a:xfrm>
            <a:off x="7233486" y="3566219"/>
            <a:ext cx="863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sz="2400" dirty="0" err="1" smtClean="0"/>
              <a:t>true</a:t>
            </a:r>
            <a:endParaRPr lang="nl-NL" sz="2400" dirty="0"/>
          </a:p>
        </p:txBody>
      </p:sp>
      <p:sp>
        <p:nvSpPr>
          <p:cNvPr id="17420" name="Text Box 13"/>
          <p:cNvSpPr txBox="1">
            <a:spLocks noChangeArrowheads="1"/>
          </p:cNvSpPr>
          <p:nvPr/>
        </p:nvSpPr>
        <p:spPr bwMode="auto">
          <a:xfrm>
            <a:off x="5363411" y="2390961"/>
            <a:ext cx="9350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sz="2400" dirty="0" err="1" smtClean="0"/>
              <a:t>false</a:t>
            </a:r>
            <a:endParaRPr lang="nl-NL" sz="2400" dirty="0"/>
          </a:p>
        </p:txBody>
      </p:sp>
      <p:sp>
        <p:nvSpPr>
          <p:cNvPr id="10254" name="AutoShape 15"/>
          <p:cNvSpPr>
            <a:spLocks noChangeArrowheads="1"/>
          </p:cNvSpPr>
          <p:nvPr/>
        </p:nvSpPr>
        <p:spPr bwMode="auto">
          <a:xfrm>
            <a:off x="6342078" y="1186542"/>
            <a:ext cx="1727647" cy="576262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nl-BE" sz="2400" dirty="0" smtClean="0">
                <a:latin typeface="Consolas" pitchFamily="49" charset="0"/>
                <a:cs typeface="Consolas" pitchFamily="49" charset="0"/>
              </a:rPr>
              <a:t>aantal=0</a:t>
            </a:r>
            <a:endParaRPr lang="nl-NL" sz="24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0255" name="AutoShape 16"/>
          <p:cNvSpPr>
            <a:spLocks noChangeArrowheads="1"/>
          </p:cNvSpPr>
          <p:nvPr/>
        </p:nvSpPr>
        <p:spPr bwMode="auto">
          <a:xfrm>
            <a:off x="6045354" y="4495521"/>
            <a:ext cx="2376264" cy="792088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ts val="3200"/>
              </a:lnSpc>
            </a:pPr>
            <a:r>
              <a:rPr lang="nl-BE" sz="2400" dirty="0" err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addObject</a:t>
            </a:r>
            <a:r>
              <a:rPr lang="nl-BE" sz="2400" dirty="0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(..)</a:t>
            </a:r>
            <a:endParaRPr lang="nl-NL" sz="2400" dirty="0">
              <a:solidFill>
                <a:schemeClr val="accent2"/>
              </a:solidFill>
              <a:latin typeface="Consolas" pitchFamily="49" charset="0"/>
              <a:cs typeface="Consolas" pitchFamily="49" charset="0"/>
            </a:endParaRPr>
          </a:p>
          <a:p>
            <a:pPr>
              <a:lnSpc>
                <a:spcPts val="3200"/>
              </a:lnSpc>
            </a:pPr>
            <a:r>
              <a:rPr lang="nl-BE" sz="2400" dirty="0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aantal++</a:t>
            </a:r>
            <a:endParaRPr lang="nl-NL" sz="2400" dirty="0">
              <a:solidFill>
                <a:schemeClr val="accent2"/>
              </a:solidFill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44" name="AutoShape 17"/>
          <p:cNvCxnSpPr>
            <a:cxnSpLocks noChangeShapeType="1"/>
          </p:cNvCxnSpPr>
          <p:nvPr/>
        </p:nvCxnSpPr>
        <p:spPr bwMode="auto">
          <a:xfrm>
            <a:off x="7223832" y="3364879"/>
            <a:ext cx="4827" cy="111686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" name="Vorm 50"/>
          <p:cNvCxnSpPr>
            <a:stCxn id="10243" idx="1"/>
          </p:cNvCxnSpPr>
          <p:nvPr/>
        </p:nvCxnSpPr>
        <p:spPr>
          <a:xfrm rot="10800000" flipV="1">
            <a:off x="5431266" y="2852625"/>
            <a:ext cx="614089" cy="713593"/>
          </a:xfrm>
          <a:prstGeom prst="bent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AutoShape 23"/>
          <p:cNvSpPr>
            <a:spLocks noChangeArrowheads="1"/>
          </p:cNvSpPr>
          <p:nvPr/>
        </p:nvSpPr>
        <p:spPr bwMode="auto">
          <a:xfrm>
            <a:off x="5072214" y="3566219"/>
            <a:ext cx="792088" cy="576064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BE" sz="2400" b="1" dirty="0" smtClean="0"/>
              <a:t>…</a:t>
            </a:r>
            <a:endParaRPr lang="nl-NL" b="1" dirty="0"/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6045354" y="2312876"/>
            <a:ext cx="2376264" cy="1079500"/>
          </a:xfrm>
          <a:prstGeom prst="flowChartDecision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nl-BE" sz="2400" dirty="0" smtClean="0">
                <a:latin typeface="Consolas" pitchFamily="49" charset="0"/>
                <a:cs typeface="Consolas" pitchFamily="49" charset="0"/>
              </a:rPr>
              <a:t>aantal&lt;10</a:t>
            </a:r>
            <a:endParaRPr lang="nl-NL" sz="24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3" name="Text Box 4"/>
          <p:cNvSpPr txBox="1">
            <a:spLocks noChangeArrowheads="1"/>
          </p:cNvSpPr>
          <p:nvPr/>
        </p:nvSpPr>
        <p:spPr bwMode="auto">
          <a:xfrm>
            <a:off x="311334" y="4466484"/>
            <a:ext cx="4920397" cy="233653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2400" b="1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b="1" dirty="0" err="1" smtClean="0">
                <a:latin typeface="Consolas" pitchFamily="49" charset="0"/>
                <a:cs typeface="Consolas" pitchFamily="49" charset="0"/>
              </a:rPr>
              <a:t>aantal</a:t>
            </a:r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 = 0;</a:t>
            </a:r>
          </a:p>
          <a:p>
            <a:pPr>
              <a:lnSpc>
                <a:spcPts val="3500"/>
              </a:lnSpc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while (</a:t>
            </a:r>
            <a:r>
              <a:rPr lang="en-US" sz="2400" b="1" dirty="0" err="1" smtClean="0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aantal</a:t>
            </a:r>
            <a:r>
              <a:rPr lang="en-US" sz="2400" b="1" dirty="0" smtClean="0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 &lt; 10</a:t>
            </a:r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) {</a:t>
            </a:r>
          </a:p>
          <a:p>
            <a:pPr>
              <a:lnSpc>
                <a:spcPts val="3500"/>
              </a:lnSpc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2400" b="1" dirty="0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b="1" dirty="0" smtClean="0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US" sz="2400" b="1" dirty="0" err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addObject</a:t>
            </a:r>
            <a:r>
              <a:rPr lang="en-US" sz="2400" b="1" dirty="0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(new Worm(),…);</a:t>
            </a:r>
          </a:p>
          <a:p>
            <a:pPr>
              <a:lnSpc>
                <a:spcPts val="3500"/>
              </a:lnSpc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2400" b="1" dirty="0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sz="2400" b="1" dirty="0" err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aantal</a:t>
            </a:r>
            <a:r>
              <a:rPr lang="en-US" sz="2400" b="1" dirty="0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++;</a:t>
            </a:r>
          </a:p>
          <a:p>
            <a:pPr>
              <a:lnSpc>
                <a:spcPts val="3500"/>
              </a:lnSpc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cxnSp>
        <p:nvCxnSpPr>
          <p:cNvPr id="26" name="Rechte verbindingslijn 25"/>
          <p:cNvCxnSpPr/>
          <p:nvPr/>
        </p:nvCxnSpPr>
        <p:spPr>
          <a:xfrm>
            <a:off x="7199895" y="5294159"/>
            <a:ext cx="6006" cy="37413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chte verbindingslijn 48"/>
          <p:cNvCxnSpPr/>
          <p:nvPr/>
        </p:nvCxnSpPr>
        <p:spPr>
          <a:xfrm>
            <a:off x="7205901" y="5668294"/>
            <a:ext cx="147307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echte verbindingslijn 51"/>
          <p:cNvCxnSpPr/>
          <p:nvPr/>
        </p:nvCxnSpPr>
        <p:spPr>
          <a:xfrm>
            <a:off x="8672973" y="2048083"/>
            <a:ext cx="6006" cy="358554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AutoShape 7"/>
          <p:cNvCxnSpPr>
            <a:cxnSpLocks noChangeShapeType="1"/>
          </p:cNvCxnSpPr>
          <p:nvPr/>
        </p:nvCxnSpPr>
        <p:spPr bwMode="auto">
          <a:xfrm flipH="1">
            <a:off x="7233486" y="2048083"/>
            <a:ext cx="1439488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35890" cy="1046138"/>
          </a:xfrm>
        </p:spPr>
        <p:txBody>
          <a:bodyPr/>
          <a:lstStyle/>
          <a:p>
            <a:pPr marL="838200" indent="-838200" algn="ctr"/>
            <a:r>
              <a:rPr lang="nl-BE" sz="4000" b="1" dirty="0" smtClean="0">
                <a:solidFill>
                  <a:schemeClr val="accent3"/>
                </a:solidFill>
                <a:latin typeface="+mn-lt"/>
              </a:rPr>
              <a:t>Syntax </a:t>
            </a:r>
            <a:r>
              <a:rPr lang="nl-BE" sz="4000" b="1" dirty="0" err="1" smtClean="0">
                <a:solidFill>
                  <a:schemeClr val="accent3"/>
                </a:solidFill>
                <a:latin typeface="+mn-lt"/>
              </a:rPr>
              <a:t>while-lus</a:t>
            </a:r>
            <a:endParaRPr lang="nl-NL" sz="4000" b="1" i="1" dirty="0" smtClean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15740" y="2094314"/>
            <a:ext cx="8820150" cy="4575045"/>
          </a:xfrm>
          <a:ln w="25400">
            <a:noFill/>
          </a:ln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endParaRPr lang="nl-NL" dirty="0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endParaRPr lang="nl-NL" dirty="0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r>
              <a:rPr lang="nl-NL" sz="3000" b="1" dirty="0" err="1" smtClean="0">
                <a:latin typeface="Consolas" pitchFamily="49" charset="0"/>
                <a:cs typeface="Consolas" pitchFamily="49" charset="0"/>
              </a:rPr>
              <a:t>while</a:t>
            </a:r>
            <a:r>
              <a:rPr lang="nl-NL" sz="3000" b="1" dirty="0" smtClean="0">
                <a:latin typeface="Consolas" pitchFamily="49" charset="0"/>
                <a:cs typeface="Consolas" pitchFamily="49" charset="0"/>
              </a:rPr>
              <a:t> (</a:t>
            </a:r>
            <a:r>
              <a:rPr lang="nl-NL" sz="3000" b="1" dirty="0" smtClean="0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voorwaarde</a:t>
            </a:r>
            <a:r>
              <a:rPr lang="nl-NL" sz="3000" b="1" dirty="0" smtClean="0">
                <a:latin typeface="Consolas" pitchFamily="49" charset="0"/>
                <a:cs typeface="Consolas" pitchFamily="49" charset="0"/>
              </a:rPr>
              <a:t>) { </a:t>
            </a:r>
          </a:p>
          <a:p>
            <a:pPr eaLnBrk="1" hangingPunct="1">
              <a:lnSpc>
                <a:spcPts val="3800"/>
              </a:lnSpc>
              <a:buFontTx/>
              <a:buNone/>
            </a:pPr>
            <a:r>
              <a:rPr lang="nl-NL" sz="3000" b="1" dirty="0">
                <a:latin typeface="Consolas" pitchFamily="49" charset="0"/>
                <a:cs typeface="Consolas" pitchFamily="49" charset="0"/>
              </a:rPr>
              <a:t> </a:t>
            </a:r>
            <a:r>
              <a:rPr lang="nl-NL" sz="3000" b="1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nl-NL" sz="3000" b="1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opdracht1;</a:t>
            </a:r>
          </a:p>
          <a:p>
            <a:pPr eaLnBrk="1" hangingPunct="1">
              <a:lnSpc>
                <a:spcPts val="3800"/>
              </a:lnSpc>
              <a:buFontTx/>
              <a:buNone/>
            </a:pPr>
            <a:r>
              <a:rPr lang="nl-NL" sz="3000" b="1" dirty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nl-NL" sz="3000" b="1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 opdracht2;</a:t>
            </a:r>
          </a:p>
          <a:p>
            <a:pPr eaLnBrk="1" hangingPunct="1">
              <a:lnSpc>
                <a:spcPts val="3800"/>
              </a:lnSpc>
              <a:buFontTx/>
              <a:buNone/>
            </a:pPr>
            <a:r>
              <a:rPr lang="nl-NL" sz="3000" b="1" dirty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nl-NL" sz="3000" b="1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 …</a:t>
            </a:r>
          </a:p>
          <a:p>
            <a:pPr eaLnBrk="1" hangingPunct="1">
              <a:buFontTx/>
              <a:buNone/>
            </a:pPr>
            <a:r>
              <a:rPr lang="nl-NL" sz="3000" b="1" dirty="0" smtClean="0">
                <a:latin typeface="Consolas" pitchFamily="49" charset="0"/>
                <a:cs typeface="Consolas" pitchFamily="49" charset="0"/>
              </a:rPr>
              <a:t>}	</a:t>
            </a:r>
          </a:p>
          <a:p>
            <a:pPr marL="446088" indent="-331788">
              <a:spcBef>
                <a:spcPts val="1800"/>
              </a:spcBef>
            </a:pPr>
            <a:r>
              <a:rPr lang="nl-BE" sz="3000" dirty="0" smtClean="0"/>
              <a:t>while = zolang</a:t>
            </a:r>
          </a:p>
          <a:p>
            <a:pPr eaLnBrk="1" hangingPunct="1">
              <a:buFontTx/>
              <a:buNone/>
            </a:pPr>
            <a:r>
              <a:rPr lang="nl-NL" sz="3500" dirty="0" smtClean="0"/>
              <a:t> </a:t>
            </a: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2"/>
          </p:nvPr>
        </p:nvSpPr>
        <p:spPr>
          <a:xfrm>
            <a:off x="7078490" y="6511503"/>
            <a:ext cx="2057400" cy="365125"/>
          </a:xfrm>
        </p:spPr>
        <p:txBody>
          <a:bodyPr>
            <a:normAutofit/>
          </a:bodyPr>
          <a:lstStyle/>
          <a:p>
            <a:fld id="{07210566-7C4D-430B-A2F6-892CECDF45C3}" type="slidenum">
              <a:rPr lang="nl-BE" sz="1400" smtClean="0"/>
              <a:pPr/>
              <a:t>12</a:t>
            </a:fld>
            <a:endParaRPr lang="nl-BE" sz="1400"/>
          </a:p>
        </p:txBody>
      </p:sp>
      <p:sp>
        <p:nvSpPr>
          <p:cNvPr id="9220" name="AutoShape 4"/>
          <p:cNvSpPr>
            <a:spLocks/>
          </p:cNvSpPr>
          <p:nvPr/>
        </p:nvSpPr>
        <p:spPr bwMode="auto">
          <a:xfrm>
            <a:off x="3475989" y="3490310"/>
            <a:ext cx="360363" cy="1274763"/>
          </a:xfrm>
          <a:prstGeom prst="rightBrace">
            <a:avLst>
              <a:gd name="adj1" fmla="val 44627"/>
              <a:gd name="adj2" fmla="val 42454"/>
            </a:avLst>
          </a:prstGeom>
          <a:noFill/>
          <a:ln w="25400">
            <a:solidFill>
              <a:schemeClr val="tx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222" name="AutoShape 6"/>
          <p:cNvSpPr>
            <a:spLocks/>
          </p:cNvSpPr>
          <p:nvPr/>
        </p:nvSpPr>
        <p:spPr bwMode="auto">
          <a:xfrm>
            <a:off x="4627795" y="1445920"/>
            <a:ext cx="3672408" cy="1512168"/>
          </a:xfrm>
          <a:prstGeom prst="borderCallout1">
            <a:avLst>
              <a:gd name="adj1" fmla="val 19889"/>
              <a:gd name="adj2" fmla="val -1926"/>
              <a:gd name="adj3" fmla="val 90418"/>
              <a:gd name="adj4" fmla="val -46289"/>
            </a:avLst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3500"/>
              </a:lnSpc>
            </a:pPr>
            <a:r>
              <a:rPr lang="fr-BE" sz="2800" dirty="0" err="1">
                <a:cs typeface="Arial" charset="0"/>
              </a:rPr>
              <a:t>zolang</a:t>
            </a:r>
            <a:r>
              <a:rPr lang="fr-BE" sz="2800" dirty="0">
                <a:cs typeface="Arial" charset="0"/>
              </a:rPr>
              <a:t> </a:t>
            </a:r>
            <a:r>
              <a:rPr lang="fr-BE" sz="2800" dirty="0" err="1">
                <a:cs typeface="Arial" charset="0"/>
              </a:rPr>
              <a:t>deze</a:t>
            </a:r>
            <a:r>
              <a:rPr lang="fr-BE" sz="2800" dirty="0">
                <a:cs typeface="Arial" charset="0"/>
              </a:rPr>
              <a:t> </a:t>
            </a:r>
            <a:r>
              <a:rPr lang="fr-BE" sz="2800" dirty="0" err="1">
                <a:cs typeface="Arial" charset="0"/>
              </a:rPr>
              <a:t>voorwaarde</a:t>
            </a:r>
            <a:r>
              <a:rPr lang="fr-BE" sz="2800" dirty="0">
                <a:cs typeface="Arial" charset="0"/>
              </a:rPr>
              <a:t> </a:t>
            </a:r>
            <a:r>
              <a:rPr lang="fr-BE" sz="2800" dirty="0" err="1">
                <a:cs typeface="Arial" charset="0"/>
              </a:rPr>
              <a:t>voldaan</a:t>
            </a:r>
            <a:r>
              <a:rPr lang="fr-BE" sz="2800" dirty="0">
                <a:cs typeface="Arial" charset="0"/>
              </a:rPr>
              <a:t> </a:t>
            </a:r>
            <a:r>
              <a:rPr lang="fr-BE" sz="2800" dirty="0" err="1">
                <a:cs typeface="Arial" charset="0"/>
              </a:rPr>
              <a:t>is</a:t>
            </a:r>
            <a:r>
              <a:rPr lang="fr-BE" sz="2800" dirty="0">
                <a:cs typeface="Arial" charset="0"/>
              </a:rPr>
              <a:t>, </a:t>
            </a:r>
            <a:r>
              <a:rPr lang="fr-BE" sz="2800" dirty="0" err="1" smtClean="0">
                <a:cs typeface="Arial" charset="0"/>
              </a:rPr>
              <a:t>wordt</a:t>
            </a:r>
            <a:r>
              <a:rPr lang="fr-BE" sz="2800" dirty="0" smtClean="0">
                <a:cs typeface="Arial" charset="0"/>
              </a:rPr>
              <a:t> </a:t>
            </a:r>
            <a:r>
              <a:rPr lang="fr-BE" sz="2800" dirty="0">
                <a:cs typeface="Arial" charset="0"/>
              </a:rPr>
              <a:t>er </a:t>
            </a:r>
            <a:r>
              <a:rPr lang="fr-BE" sz="2800" dirty="0" err="1">
                <a:cs typeface="Arial" charset="0"/>
              </a:rPr>
              <a:t>herhaald</a:t>
            </a:r>
            <a:endParaRPr lang="fr-BE" sz="2800" dirty="0">
              <a:cs typeface="Arial" charset="0"/>
            </a:endParaRPr>
          </a:p>
          <a:p>
            <a:pPr algn="ctr"/>
            <a:endParaRPr lang="nl-NL" sz="2400" dirty="0"/>
          </a:p>
        </p:txBody>
      </p:sp>
      <p:sp>
        <p:nvSpPr>
          <p:cNvPr id="9225" name="AutoShape 5"/>
          <p:cNvSpPr>
            <a:spLocks/>
          </p:cNvSpPr>
          <p:nvPr/>
        </p:nvSpPr>
        <p:spPr bwMode="auto">
          <a:xfrm>
            <a:off x="4915827" y="3728462"/>
            <a:ext cx="3384376" cy="1058739"/>
          </a:xfrm>
          <a:prstGeom prst="borderCallout1">
            <a:avLst>
              <a:gd name="adj1" fmla="val 12060"/>
              <a:gd name="adj2" fmla="val -2120"/>
              <a:gd name="adj3" fmla="val 29257"/>
              <a:gd name="adj4" fmla="val -28902"/>
            </a:avLst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nl-BE" sz="2800" dirty="0">
                <a:cs typeface="Arial" charset="0"/>
              </a:rPr>
              <a:t>wat moet </a:t>
            </a:r>
            <a:r>
              <a:rPr lang="nl-BE" sz="2800" dirty="0" smtClean="0">
                <a:cs typeface="Arial" charset="0"/>
              </a:rPr>
              <a:t>er herhaald worden?</a:t>
            </a:r>
            <a:endParaRPr lang="nl-B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050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38746"/>
          </a:xfrm>
        </p:spPr>
        <p:txBody>
          <a:bodyPr/>
          <a:lstStyle/>
          <a:p>
            <a:pPr algn="ctr" eaLnBrk="1" hangingPunct="1"/>
            <a:r>
              <a:rPr lang="nl-BE" sz="4000" b="1" dirty="0" smtClean="0">
                <a:solidFill>
                  <a:schemeClr val="accent3"/>
                </a:solidFill>
                <a:latin typeface="+mn-lt"/>
              </a:rPr>
              <a:t>Verwerking </a:t>
            </a:r>
            <a:r>
              <a:rPr lang="nl-BE" sz="4000" b="1" dirty="0" err="1" smtClean="0">
                <a:solidFill>
                  <a:schemeClr val="accent3"/>
                </a:solidFill>
                <a:latin typeface="+mn-lt"/>
              </a:rPr>
              <a:t>while</a:t>
            </a:r>
            <a:r>
              <a:rPr lang="nl-BE" sz="4000" b="1" dirty="0" smtClean="0">
                <a:solidFill>
                  <a:schemeClr val="accent3"/>
                </a:solidFill>
                <a:latin typeface="+mn-lt"/>
              </a:rPr>
              <a:t>-lus</a:t>
            </a:r>
            <a:endParaRPr lang="nl-NL" sz="4000" b="1" dirty="0" smtClean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9222" name="Rectangle 2051"/>
          <p:cNvSpPr>
            <a:spLocks noGrp="1" noChangeArrowheads="1"/>
          </p:cNvSpPr>
          <p:nvPr>
            <p:ph idx="1"/>
          </p:nvPr>
        </p:nvSpPr>
        <p:spPr>
          <a:xfrm>
            <a:off x="562447" y="1327892"/>
            <a:ext cx="7620000" cy="4800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nl-NL" sz="2400" b="1" dirty="0" err="1">
                <a:latin typeface="Consolas" pitchFamily="49" charset="0"/>
                <a:cs typeface="Consolas" pitchFamily="49" charset="0"/>
              </a:rPr>
              <a:t>while</a:t>
            </a:r>
            <a:r>
              <a:rPr lang="nl-NL" sz="2400" b="1" dirty="0">
                <a:latin typeface="Consolas" pitchFamily="49" charset="0"/>
                <a:cs typeface="Consolas" pitchFamily="49" charset="0"/>
              </a:rPr>
              <a:t> (</a:t>
            </a:r>
            <a:r>
              <a:rPr lang="nl-NL" sz="2400" b="1" dirty="0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voorwaarde</a:t>
            </a:r>
            <a:r>
              <a:rPr lang="nl-NL" sz="2400" b="1" dirty="0">
                <a:latin typeface="Consolas" pitchFamily="49" charset="0"/>
                <a:cs typeface="Consolas" pitchFamily="49" charset="0"/>
              </a:rPr>
              <a:t>) { </a:t>
            </a:r>
          </a:p>
          <a:p>
            <a:pPr>
              <a:buNone/>
            </a:pPr>
            <a:r>
              <a:rPr lang="nl-NL" sz="2400" b="1" dirty="0">
                <a:latin typeface="Consolas" pitchFamily="49" charset="0"/>
                <a:cs typeface="Consolas" pitchFamily="49" charset="0"/>
              </a:rPr>
              <a:t>   </a:t>
            </a:r>
            <a:r>
              <a:rPr lang="nl-NL" sz="2400" b="1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opdracht(en)</a:t>
            </a:r>
            <a:endParaRPr lang="nl-NL" sz="2400" b="1" dirty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nl-NL" sz="2400" b="1" dirty="0" smtClean="0">
                <a:latin typeface="Consolas" pitchFamily="49" charset="0"/>
                <a:cs typeface="Consolas" pitchFamily="49" charset="0"/>
              </a:rPr>
              <a:t>}</a:t>
            </a:r>
            <a:r>
              <a:rPr lang="nl-NL" sz="2400" b="1" dirty="0">
                <a:latin typeface="Consolas" pitchFamily="49" charset="0"/>
                <a:cs typeface="Consolas" pitchFamily="49" charset="0"/>
              </a:rPr>
              <a:t>	</a:t>
            </a:r>
          </a:p>
          <a:p>
            <a:pPr>
              <a:spcBef>
                <a:spcPts val="1800"/>
              </a:spcBef>
              <a:buNone/>
            </a:pPr>
            <a:r>
              <a:rPr lang="nl-BE" sz="2800" b="1" u="sng" dirty="0" smtClean="0">
                <a:cs typeface="Arial" pitchFamily="34" charset="0"/>
              </a:rPr>
              <a:t>werking</a:t>
            </a:r>
            <a:endParaRPr lang="nl-NL" sz="2800" b="1" dirty="0">
              <a:latin typeface="Consolas" pitchFamily="49" charset="0"/>
              <a:cs typeface="Consolas" pitchFamily="49" charset="0"/>
            </a:endParaRPr>
          </a:p>
          <a:p>
            <a:pPr eaLnBrk="1" hangingPunct="1">
              <a:lnSpc>
                <a:spcPts val="4000"/>
              </a:lnSpc>
              <a:buNone/>
            </a:pPr>
            <a:r>
              <a:rPr lang="nl-BE" sz="2800" dirty="0" smtClean="0"/>
              <a:t>Controleer de </a:t>
            </a:r>
            <a:r>
              <a:rPr lang="nl-BE" sz="2800" b="1" dirty="0" smtClean="0">
                <a:solidFill>
                  <a:schemeClr val="accent4"/>
                </a:solidFill>
              </a:rPr>
              <a:t>voorwaarde</a:t>
            </a:r>
            <a:r>
              <a:rPr lang="nl-BE" sz="2800" dirty="0" smtClean="0"/>
              <a:t> </a:t>
            </a:r>
          </a:p>
          <a:p>
            <a:pPr marL="536575" lvl="1" indent="-273050">
              <a:lnSpc>
                <a:spcPts val="4000"/>
              </a:lnSpc>
            </a:pPr>
            <a:r>
              <a:rPr lang="nl-BE" sz="2800" dirty="0" smtClean="0"/>
              <a:t>Indien voorwaarde voldaan is</a:t>
            </a:r>
            <a:endParaRPr lang="nl-BE" sz="2800" dirty="0"/>
          </a:p>
          <a:p>
            <a:pPr marL="892175" lvl="2" indent="-263525">
              <a:lnSpc>
                <a:spcPts val="4000"/>
              </a:lnSpc>
              <a:buClr>
                <a:schemeClr val="tx1"/>
              </a:buClr>
            </a:pPr>
            <a:r>
              <a:rPr lang="nl-BE" sz="2800" b="1" dirty="0" smtClean="0">
                <a:solidFill>
                  <a:schemeClr val="accent2"/>
                </a:solidFill>
              </a:rPr>
              <a:t>opdracht(en)</a:t>
            </a:r>
            <a:r>
              <a:rPr lang="nl-BE" sz="2800" dirty="0" smtClean="0">
                <a:solidFill>
                  <a:schemeClr val="tx2"/>
                </a:solidFill>
              </a:rPr>
              <a:t> </a:t>
            </a:r>
            <a:r>
              <a:rPr lang="nl-BE" sz="2800" dirty="0" smtClean="0"/>
              <a:t>uitvoeren</a:t>
            </a:r>
            <a:endParaRPr lang="nl-BE" sz="2800" dirty="0"/>
          </a:p>
          <a:p>
            <a:pPr marL="892175" lvl="2" indent="-263525">
              <a:lnSpc>
                <a:spcPts val="4000"/>
              </a:lnSpc>
            </a:pPr>
            <a:r>
              <a:rPr lang="nl-BE" sz="2800" dirty="0"/>
              <a:t>c</a:t>
            </a:r>
            <a:r>
              <a:rPr lang="nl-BE" sz="2800" dirty="0" smtClean="0"/>
              <a:t>ontroleer de voorwaarde (</a:t>
            </a:r>
            <a:r>
              <a:rPr lang="nl-BE" sz="2800" dirty="0">
                <a:sym typeface="Symbol" pitchFamily="18" charset="2"/>
              </a:rPr>
              <a:t></a:t>
            </a:r>
            <a:r>
              <a:rPr lang="nl-BE" sz="2800" dirty="0"/>
              <a:t>)</a:t>
            </a:r>
          </a:p>
          <a:p>
            <a:pPr marL="536575" lvl="1" indent="-273050">
              <a:lnSpc>
                <a:spcPts val="4000"/>
              </a:lnSpc>
            </a:pPr>
            <a:r>
              <a:rPr lang="nl-BE" sz="2800" dirty="0" smtClean="0"/>
              <a:t>Indien voorwaarde niet (meer) voldaan is</a:t>
            </a:r>
            <a:endParaRPr lang="nl-BE" sz="2800" dirty="0"/>
          </a:p>
          <a:p>
            <a:pPr marL="892175" lvl="2" indent="-263525">
              <a:lnSpc>
                <a:spcPts val="4000"/>
              </a:lnSpc>
            </a:pPr>
            <a:r>
              <a:rPr lang="nl-BE" sz="2800" dirty="0" smtClean="0"/>
              <a:t>herhaling </a:t>
            </a:r>
            <a:r>
              <a:rPr lang="nl-BE" sz="2800" dirty="0"/>
              <a:t>is afgelopen</a:t>
            </a:r>
            <a:endParaRPr lang="nl-NL" sz="280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108651" y="6487686"/>
            <a:ext cx="2057400" cy="365125"/>
          </a:xfrm>
        </p:spPr>
        <p:txBody>
          <a:bodyPr>
            <a:normAutofit/>
          </a:bodyPr>
          <a:lstStyle/>
          <a:p>
            <a:pPr>
              <a:defRPr/>
            </a:pPr>
            <a:fld id="{6A45442D-9990-4C37-B4CD-D17BA87F35B8}" type="slidenum">
              <a:rPr lang="nl-NL" sz="1400"/>
              <a:pPr>
                <a:defRPr/>
              </a:pPr>
              <a:t>13</a:t>
            </a:fld>
            <a:endParaRPr lang="nl-NL" sz="1400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5796136" y="1906235"/>
            <a:ext cx="2382094" cy="1045353"/>
          </a:xfrm>
          <a:prstGeom prst="flowChartDecis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BE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115037" y="3600247"/>
            <a:ext cx="1828800" cy="6056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BE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156176" y="2198080"/>
            <a:ext cx="1828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 smtClean="0">
                <a:solidFill>
                  <a:schemeClr val="accent4"/>
                </a:solidFill>
              </a:rPr>
              <a:t>voorwaarde</a:t>
            </a:r>
            <a:endParaRPr lang="en-US" sz="2400" b="1" dirty="0">
              <a:solidFill>
                <a:schemeClr val="accent4"/>
              </a:solidFill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6987183" y="2912455"/>
            <a:ext cx="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l-BE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7008868" y="3024522"/>
            <a:ext cx="838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true</a:t>
            </a:r>
          </a:p>
        </p:txBody>
      </p:sp>
      <p:cxnSp>
        <p:nvCxnSpPr>
          <p:cNvPr id="12" name="AutoShape 10"/>
          <p:cNvCxnSpPr>
            <a:cxnSpLocks noChangeShapeType="1"/>
            <a:stCxn id="8" idx="2"/>
            <a:endCxn id="13" idx="1"/>
          </p:cNvCxnSpPr>
          <p:nvPr/>
        </p:nvCxnSpPr>
        <p:spPr bwMode="auto">
          <a:xfrm rot="5400000" flipH="1">
            <a:off x="5872779" y="3049221"/>
            <a:ext cx="2272179" cy="41137"/>
          </a:xfrm>
          <a:prstGeom prst="bentConnector5">
            <a:avLst>
              <a:gd name="adj1" fmla="val -10061"/>
              <a:gd name="adj2" fmla="val -3723218"/>
              <a:gd name="adj3" fmla="val 110061"/>
            </a:avLst>
          </a:prstGeom>
          <a:noFill/>
          <a:ln w="222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6987183" y="1276767"/>
            <a:ext cx="1117" cy="65693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l-BE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6156176" y="3672229"/>
            <a:ext cx="1828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 smtClean="0">
                <a:solidFill>
                  <a:schemeClr val="accent2"/>
                </a:solidFill>
              </a:rPr>
              <a:t>opdracht</a:t>
            </a:r>
            <a:r>
              <a:rPr lang="en-US" sz="2400" b="1" dirty="0" smtClean="0">
                <a:solidFill>
                  <a:schemeClr val="accent2"/>
                </a:solidFill>
              </a:rPr>
              <a:t>(en)</a:t>
            </a:r>
            <a:endParaRPr lang="en-US" sz="24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050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/>
          <a:lstStyle/>
          <a:p>
            <a:pPr algn="ctr" eaLnBrk="1" hangingPunct="1"/>
            <a:r>
              <a:rPr lang="nl-BE" sz="4000" b="1" dirty="0" smtClean="0">
                <a:solidFill>
                  <a:schemeClr val="accent3"/>
                </a:solidFill>
                <a:latin typeface="+mn-lt"/>
              </a:rPr>
              <a:t>Opmerkingen gebruik </a:t>
            </a:r>
            <a:r>
              <a:rPr lang="nl-BE" sz="4000" b="1" dirty="0" err="1" smtClean="0">
                <a:solidFill>
                  <a:schemeClr val="accent3"/>
                </a:solidFill>
                <a:latin typeface="+mn-lt"/>
              </a:rPr>
              <a:t>while</a:t>
            </a:r>
            <a:r>
              <a:rPr lang="nl-BE" sz="4000" b="1" dirty="0" smtClean="0">
                <a:solidFill>
                  <a:schemeClr val="accent3"/>
                </a:solidFill>
                <a:latin typeface="+mn-lt"/>
              </a:rPr>
              <a:t>-lus</a:t>
            </a:r>
            <a:endParaRPr lang="nl-NL" sz="4000" b="1" dirty="0" smtClean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9222" name="Rectangle 2051"/>
          <p:cNvSpPr>
            <a:spLocks noGrp="1" noChangeArrowheads="1"/>
          </p:cNvSpPr>
          <p:nvPr>
            <p:ph idx="1"/>
          </p:nvPr>
        </p:nvSpPr>
        <p:spPr>
          <a:xfrm>
            <a:off x="611560" y="1315119"/>
            <a:ext cx="7620000" cy="4800600"/>
          </a:xfrm>
        </p:spPr>
        <p:txBody>
          <a:bodyPr>
            <a:noAutofit/>
          </a:bodyPr>
          <a:lstStyle/>
          <a:p>
            <a:pPr marL="360363" indent="-360363">
              <a:lnSpc>
                <a:spcPts val="3800"/>
              </a:lnSpc>
              <a:defRPr/>
            </a:pPr>
            <a:r>
              <a:rPr lang="nl-BE" sz="2800" dirty="0">
                <a:cs typeface="Arial" pitchFamily="34" charset="0"/>
              </a:rPr>
              <a:t>De </a:t>
            </a:r>
            <a:r>
              <a:rPr lang="nl-BE" sz="2800" b="1" dirty="0">
                <a:solidFill>
                  <a:schemeClr val="accent4"/>
                </a:solidFill>
                <a:cs typeface="Arial" pitchFamily="34" charset="0"/>
              </a:rPr>
              <a:t>voorwaarde</a:t>
            </a:r>
            <a:r>
              <a:rPr lang="nl-BE" sz="2800" dirty="0">
                <a:cs typeface="Arial" pitchFamily="34" charset="0"/>
              </a:rPr>
              <a:t> moet </a:t>
            </a:r>
            <a:r>
              <a:rPr lang="nl-BE" sz="2800" b="1" dirty="0">
                <a:cs typeface="Arial" pitchFamily="34" charset="0"/>
              </a:rPr>
              <a:t>gecontroleerd</a:t>
            </a:r>
            <a:r>
              <a:rPr lang="nl-BE" sz="2800" dirty="0">
                <a:cs typeface="Arial" pitchFamily="34" charset="0"/>
              </a:rPr>
              <a:t> worden</a:t>
            </a:r>
          </a:p>
          <a:p>
            <a:pPr marL="952500" lvl="1" indent="-495300">
              <a:lnSpc>
                <a:spcPts val="3800"/>
              </a:lnSpc>
              <a:buFont typeface="Wingdings" pitchFamily="2" charset="2"/>
              <a:buChar char="à"/>
              <a:defRPr/>
            </a:pPr>
            <a:r>
              <a:rPr lang="nl-BE" sz="2800" dirty="0">
                <a:cs typeface="Arial" pitchFamily="34" charset="0"/>
              </a:rPr>
              <a:t>Alle variabelen in de voorwaarde </a:t>
            </a:r>
            <a:r>
              <a:rPr lang="nl-BE" sz="2800" i="1" dirty="0">
                <a:cs typeface="Arial" pitchFamily="34" charset="0"/>
              </a:rPr>
              <a:t>moeten</a:t>
            </a:r>
            <a:r>
              <a:rPr lang="nl-BE" sz="2800" dirty="0">
                <a:cs typeface="Arial" pitchFamily="34" charset="0"/>
              </a:rPr>
              <a:t> een waarde hebben </a:t>
            </a:r>
          </a:p>
          <a:p>
            <a:pPr marL="952500" lvl="1" indent="-495300">
              <a:lnSpc>
                <a:spcPts val="3800"/>
              </a:lnSpc>
              <a:buFont typeface="Wingdings" pitchFamily="2" charset="2"/>
              <a:buChar char="à"/>
              <a:defRPr/>
            </a:pPr>
            <a:r>
              <a:rPr lang="nl-BE" sz="2800" dirty="0">
                <a:cs typeface="Arial" pitchFamily="34" charset="0"/>
              </a:rPr>
              <a:t>Geef alle variabelen in de voorwaarde vóór de </a:t>
            </a:r>
            <a:r>
              <a:rPr lang="nl-BE" sz="2800" dirty="0" err="1">
                <a:cs typeface="Arial" pitchFamily="34" charset="0"/>
              </a:rPr>
              <a:t>while</a:t>
            </a:r>
            <a:r>
              <a:rPr lang="nl-BE" sz="2800" dirty="0">
                <a:cs typeface="Arial" pitchFamily="34" charset="0"/>
              </a:rPr>
              <a:t>-lus een waarde</a:t>
            </a:r>
          </a:p>
          <a:p>
            <a:pPr marL="360363" indent="-360363">
              <a:lnSpc>
                <a:spcPts val="3800"/>
              </a:lnSpc>
              <a:defRPr/>
            </a:pPr>
            <a:r>
              <a:rPr lang="nl-BE" sz="2800" dirty="0">
                <a:cs typeface="Arial" pitchFamily="34" charset="0"/>
              </a:rPr>
              <a:t>Geen oneindige herhaling: iteratie moet </a:t>
            </a:r>
            <a:r>
              <a:rPr lang="nl-BE" sz="2800" b="1" dirty="0">
                <a:cs typeface="Arial" pitchFamily="34" charset="0"/>
              </a:rPr>
              <a:t>stoppen</a:t>
            </a:r>
            <a:r>
              <a:rPr lang="nl-BE" sz="2800" dirty="0">
                <a:cs typeface="Arial" pitchFamily="34" charset="0"/>
              </a:rPr>
              <a:t> </a:t>
            </a:r>
          </a:p>
          <a:p>
            <a:pPr marL="952500" lvl="1" indent="-495300">
              <a:lnSpc>
                <a:spcPts val="3800"/>
              </a:lnSpc>
              <a:buFont typeface="Wingdings" pitchFamily="2" charset="2"/>
              <a:buChar char="à"/>
              <a:defRPr/>
            </a:pPr>
            <a:r>
              <a:rPr lang="nl-BE" sz="2800" dirty="0">
                <a:cs typeface="Arial" pitchFamily="34" charset="0"/>
                <a:sym typeface="Wingdings" pitchFamily="2" charset="2"/>
              </a:rPr>
              <a:t>Variabelen in de voorwaarde moeten veranderen </a:t>
            </a:r>
            <a:r>
              <a:rPr lang="nl-BE" sz="2800" i="1" dirty="0">
                <a:cs typeface="Arial" pitchFamily="34" charset="0"/>
                <a:sym typeface="Wingdings" pitchFamily="2" charset="2"/>
              </a:rPr>
              <a:t>in</a:t>
            </a:r>
            <a:r>
              <a:rPr lang="nl-BE" sz="2800" dirty="0">
                <a:cs typeface="Arial" pitchFamily="34" charset="0"/>
                <a:sym typeface="Wingdings" pitchFamily="2" charset="2"/>
              </a:rPr>
              <a:t> de </a:t>
            </a:r>
            <a:r>
              <a:rPr lang="nl-BE" sz="2800" dirty="0" err="1">
                <a:cs typeface="Arial" pitchFamily="34" charset="0"/>
                <a:sym typeface="Wingdings" pitchFamily="2" charset="2"/>
              </a:rPr>
              <a:t>while</a:t>
            </a:r>
            <a:r>
              <a:rPr lang="nl-BE" sz="2800" dirty="0">
                <a:cs typeface="Arial" pitchFamily="34" charset="0"/>
                <a:sym typeface="Wingdings" pitchFamily="2" charset="2"/>
              </a:rPr>
              <a:t>-lus</a:t>
            </a:r>
          </a:p>
          <a:p>
            <a:pPr marL="360363" indent="-360363">
              <a:lnSpc>
                <a:spcPts val="3800"/>
              </a:lnSpc>
              <a:defRPr/>
            </a:pPr>
            <a:r>
              <a:rPr lang="nl-BE" sz="2800" dirty="0">
                <a:cs typeface="Arial" pitchFamily="34" charset="0"/>
                <a:sym typeface="Wingdings" pitchFamily="2" charset="2"/>
              </a:rPr>
              <a:t>De herhaling kan ook </a:t>
            </a:r>
            <a:r>
              <a:rPr lang="nl-BE" sz="2800" i="1" dirty="0">
                <a:cs typeface="Arial" pitchFamily="34" charset="0"/>
                <a:sym typeface="Wingdings" pitchFamily="2" charset="2"/>
              </a:rPr>
              <a:t>niet </a:t>
            </a:r>
            <a:r>
              <a:rPr lang="nl-BE" sz="2800" dirty="0">
                <a:cs typeface="Arial" pitchFamily="34" charset="0"/>
                <a:sym typeface="Wingdings" pitchFamily="2" charset="2"/>
              </a:rPr>
              <a:t>uitgevoerd </a:t>
            </a:r>
            <a:r>
              <a:rPr lang="nl-BE" sz="2800" dirty="0" smtClean="0">
                <a:cs typeface="Arial" pitchFamily="34" charset="0"/>
                <a:sym typeface="Wingdings" pitchFamily="2" charset="2"/>
              </a:rPr>
              <a:t>worden</a:t>
            </a:r>
            <a:endParaRPr lang="nl-NL" sz="2800" dirty="0">
              <a:cs typeface="Arial" pitchFamily="34" charset="0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>
            <a:normAutofit/>
          </a:bodyPr>
          <a:lstStyle/>
          <a:p>
            <a:pPr>
              <a:defRPr/>
            </a:pPr>
            <a:fld id="{6A45442D-9990-4C37-B4CD-D17BA87F35B8}" type="slidenum">
              <a:rPr lang="nl-NL" sz="1400"/>
              <a:pPr>
                <a:defRPr/>
              </a:pPr>
              <a:t>14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20204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2722"/>
          </a:xfrm>
        </p:spPr>
        <p:txBody>
          <a:bodyPr/>
          <a:lstStyle/>
          <a:p>
            <a:pPr algn="ctr"/>
            <a:r>
              <a:rPr lang="nl-BE" sz="4000" b="1" dirty="0" smtClean="0">
                <a:solidFill>
                  <a:schemeClr val="accent3"/>
                </a:solidFill>
                <a:latin typeface="+mn-lt"/>
              </a:rPr>
              <a:t>Oefening </a:t>
            </a:r>
            <a:endParaRPr lang="nl-BE" sz="4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251520" y="1052736"/>
            <a:ext cx="8496944" cy="5544616"/>
          </a:xfrm>
        </p:spPr>
        <p:txBody>
          <a:bodyPr>
            <a:noAutofit/>
          </a:bodyPr>
          <a:lstStyle/>
          <a:p>
            <a:pPr marL="114300" indent="0">
              <a:lnSpc>
                <a:spcPts val="3600"/>
              </a:lnSpc>
              <a:buNone/>
            </a:pPr>
            <a:r>
              <a:rPr lang="nl-BE" sz="2600" dirty="0"/>
              <a:t>Wat is de waarde van de variabele </a:t>
            </a:r>
            <a:r>
              <a:rPr lang="nl-BE" sz="2400" dirty="0">
                <a:latin typeface="Consolas" panose="020B0609020204030204" pitchFamily="49" charset="0"/>
                <a:cs typeface="Consolas" panose="020B0609020204030204" pitchFamily="49" charset="0"/>
              </a:rPr>
              <a:t>random</a:t>
            </a:r>
            <a:r>
              <a:rPr lang="nl-BE" sz="2600" dirty="0"/>
              <a:t> na het </a:t>
            </a:r>
            <a:r>
              <a:rPr lang="nl-BE" sz="2600" dirty="0" smtClean="0"/>
              <a:t>uitvoeren van </a:t>
            </a:r>
            <a:r>
              <a:rPr lang="nl-BE" sz="2600" dirty="0"/>
              <a:t>de onderstaande code? </a:t>
            </a:r>
            <a:endParaRPr lang="nl-BE" sz="2600" dirty="0" smtClean="0"/>
          </a:p>
          <a:p>
            <a:pPr marL="114300" indent="0">
              <a:lnSpc>
                <a:spcPts val="3600"/>
              </a:lnSpc>
              <a:buNone/>
            </a:pPr>
            <a:endParaRPr lang="nl-BE" sz="2600" dirty="0"/>
          </a:p>
          <a:p>
            <a:pPr marL="114300" indent="0">
              <a:lnSpc>
                <a:spcPts val="3600"/>
              </a:lnSpc>
              <a:buNone/>
            </a:pPr>
            <a:endParaRPr lang="nl-BE" sz="2600" dirty="0" smtClean="0"/>
          </a:p>
          <a:p>
            <a:pPr marL="114300" indent="0">
              <a:lnSpc>
                <a:spcPts val="3600"/>
              </a:lnSpc>
              <a:buNone/>
            </a:pPr>
            <a:endParaRPr lang="nl-BE" sz="2600" dirty="0"/>
          </a:p>
          <a:p>
            <a:pPr marL="114300" indent="0">
              <a:lnSpc>
                <a:spcPts val="3600"/>
              </a:lnSpc>
              <a:buNone/>
            </a:pPr>
            <a:endParaRPr lang="nl-BE" sz="2600" dirty="0" smtClean="0"/>
          </a:p>
          <a:p>
            <a:pPr marL="571500" indent="-457200">
              <a:lnSpc>
                <a:spcPts val="3600"/>
              </a:lnSpc>
              <a:spcBef>
                <a:spcPts val="2400"/>
              </a:spcBef>
              <a:buFont typeface="+mj-lt"/>
              <a:buAutoNum type="alphaUcPeriod"/>
            </a:pPr>
            <a:r>
              <a:rPr lang="nl-BE" sz="2600" dirty="0" smtClean="0"/>
              <a:t>17</a:t>
            </a:r>
          </a:p>
          <a:p>
            <a:pPr marL="571500" indent="-457200">
              <a:lnSpc>
                <a:spcPts val="3600"/>
              </a:lnSpc>
              <a:buFont typeface="+mj-lt"/>
              <a:buAutoNum type="alphaUcPeriod"/>
            </a:pPr>
            <a:r>
              <a:rPr lang="nl-BE" sz="2600" dirty="0" smtClean="0"/>
              <a:t>Een willekeurig </a:t>
            </a:r>
            <a:r>
              <a:rPr lang="nl-BE" sz="2600" dirty="0"/>
              <a:t>getal tussen 0 (inbegrepen) en 50 (niet </a:t>
            </a:r>
            <a:r>
              <a:rPr lang="nl-BE" sz="2600"/>
              <a:t>inbegrepen</a:t>
            </a:r>
            <a:r>
              <a:rPr lang="nl-BE" sz="2600" smtClean="0"/>
              <a:t>)</a:t>
            </a:r>
            <a:endParaRPr lang="nl-BE" sz="2600" dirty="0" smtClean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7066359" y="6511503"/>
            <a:ext cx="2057400" cy="365125"/>
          </a:xfrm>
        </p:spPr>
        <p:txBody>
          <a:bodyPr>
            <a:normAutofit/>
          </a:bodyPr>
          <a:lstStyle/>
          <a:p>
            <a:fld id="{07210566-7C4D-430B-A2F6-892CECDF45C3}" type="slidenum">
              <a:rPr lang="nl-BE" sz="1400" smtClean="0"/>
              <a:pPr/>
              <a:t>15</a:t>
            </a:fld>
            <a:endParaRPr lang="nl-BE" sz="1400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19572" y="2132856"/>
            <a:ext cx="7704856" cy="204703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14300" indent="0">
              <a:lnSpc>
                <a:spcPts val="3900"/>
              </a:lnSpc>
              <a:spcBef>
                <a:spcPts val="1200"/>
              </a:spcBef>
              <a:buNone/>
            </a:pPr>
            <a:r>
              <a:rPr lang="nl-BE" sz="2400" dirty="0">
                <a:latin typeface="Consolas" panose="020B0609020204030204" pitchFamily="49" charset="0"/>
                <a:cs typeface="Consolas" panose="020B0609020204030204" pitchFamily="49" charset="0"/>
              </a:rPr>
              <a:t>int random = </a:t>
            </a:r>
            <a:r>
              <a:rPr lang="nl-BE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Greenfoot.getRandomNumber</a:t>
            </a:r>
            <a:r>
              <a:rPr lang="nl-BE" sz="2400" dirty="0">
                <a:latin typeface="Consolas" panose="020B0609020204030204" pitchFamily="49" charset="0"/>
                <a:cs typeface="Consolas" panose="020B0609020204030204" pitchFamily="49" charset="0"/>
              </a:rPr>
              <a:t>(50);</a:t>
            </a:r>
          </a:p>
          <a:p>
            <a:pPr marL="114300" indent="0">
              <a:lnSpc>
                <a:spcPts val="3900"/>
              </a:lnSpc>
              <a:buNone/>
            </a:pPr>
            <a:r>
              <a:rPr lang="nl-BE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nl-BE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l-BE" sz="2400" dirty="0">
                <a:latin typeface="Consolas" panose="020B0609020204030204" pitchFamily="49" charset="0"/>
                <a:cs typeface="Consolas" panose="020B0609020204030204" pitchFamily="49" charset="0"/>
              </a:rPr>
              <a:t>(random != 17) {</a:t>
            </a:r>
          </a:p>
          <a:p>
            <a:pPr marL="114300" indent="0">
              <a:lnSpc>
                <a:spcPts val="3900"/>
              </a:lnSpc>
              <a:buNone/>
            </a:pPr>
            <a:r>
              <a:rPr lang="nl-BE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random </a:t>
            </a:r>
            <a:r>
              <a:rPr lang="nl-BE" sz="2400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nl-BE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Greenfoot.getRandomNumber</a:t>
            </a:r>
            <a:r>
              <a:rPr lang="nl-BE" sz="2400" dirty="0">
                <a:latin typeface="Consolas" panose="020B0609020204030204" pitchFamily="49" charset="0"/>
                <a:cs typeface="Consolas" panose="020B0609020204030204" pitchFamily="49" charset="0"/>
              </a:rPr>
              <a:t>(50);</a:t>
            </a:r>
          </a:p>
          <a:p>
            <a:pPr marL="114300" indent="0">
              <a:lnSpc>
                <a:spcPts val="3900"/>
              </a:lnSpc>
              <a:buNone/>
            </a:pPr>
            <a:r>
              <a:rPr lang="nl-BE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nl-BE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59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2722"/>
          </a:xfrm>
        </p:spPr>
        <p:txBody>
          <a:bodyPr/>
          <a:lstStyle/>
          <a:p>
            <a:pPr algn="ctr"/>
            <a:r>
              <a:rPr lang="nl-BE" sz="4000" b="1" dirty="0" smtClean="0">
                <a:solidFill>
                  <a:schemeClr val="accent3"/>
                </a:solidFill>
                <a:latin typeface="+mn-lt"/>
              </a:rPr>
              <a:t>Oefening </a:t>
            </a:r>
            <a:endParaRPr lang="nl-BE" sz="4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251520" y="1124744"/>
            <a:ext cx="8064896" cy="4800600"/>
          </a:xfrm>
        </p:spPr>
        <p:txBody>
          <a:bodyPr>
            <a:noAutofit/>
          </a:bodyPr>
          <a:lstStyle/>
          <a:p>
            <a:pPr marL="320040" lvl="1" indent="-320040">
              <a:lnSpc>
                <a:spcPts val="4000"/>
              </a:lnSpc>
              <a:spcBef>
                <a:spcPts val="0"/>
              </a:spcBef>
              <a:buClr>
                <a:schemeClr val="accent2"/>
              </a:buClr>
              <a:buSzPct val="60000"/>
              <a:buNone/>
            </a:pPr>
            <a:r>
              <a:rPr lang="nl-BE" sz="2800" dirty="0" smtClean="0"/>
              <a:t>Schrijf een methode  </a:t>
            </a:r>
            <a:r>
              <a:rPr lang="nl-BE" sz="2400" b="1" dirty="0" err="1" smtClean="0">
                <a:latin typeface="Consolas" pitchFamily="49" charset="0"/>
                <a:cs typeface="Consolas" pitchFamily="49" charset="0"/>
              </a:rPr>
              <a:t>void</a:t>
            </a:r>
            <a:r>
              <a:rPr lang="nl-BE" sz="2400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nl-BE" sz="2400" b="1" dirty="0" err="1" smtClean="0">
                <a:latin typeface="Consolas" pitchFamily="49" charset="0"/>
                <a:cs typeface="Consolas" pitchFamily="49" charset="0"/>
              </a:rPr>
              <a:t>zetWormenrij</a:t>
            </a:r>
            <a:r>
              <a:rPr lang="nl-BE" sz="2400" b="1" dirty="0" smtClean="0">
                <a:latin typeface="Consolas" pitchFamily="49" charset="0"/>
                <a:cs typeface="Consolas" pitchFamily="49" charset="0"/>
              </a:rPr>
              <a:t>(int </a:t>
            </a:r>
            <a:r>
              <a:rPr lang="nl-BE" sz="2400" b="1" dirty="0" err="1" smtClean="0">
                <a:latin typeface="Consolas" pitchFamily="49" charset="0"/>
                <a:cs typeface="Consolas" pitchFamily="49" charset="0"/>
              </a:rPr>
              <a:t>posy</a:t>
            </a:r>
            <a:r>
              <a:rPr lang="nl-BE" sz="2400" b="1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marL="0" lvl="1" indent="0">
              <a:lnSpc>
                <a:spcPts val="4000"/>
              </a:lnSpc>
              <a:spcBef>
                <a:spcPts val="0"/>
              </a:spcBef>
              <a:buClr>
                <a:schemeClr val="accent2"/>
              </a:buClr>
              <a:buSzPct val="60000"/>
              <a:buNone/>
            </a:pPr>
            <a:r>
              <a:rPr lang="nl-BE" sz="2800" dirty="0" smtClean="0"/>
              <a:t>die op de gegeven positie </a:t>
            </a:r>
            <a:r>
              <a:rPr lang="nl-BE" sz="2400" dirty="0" err="1" smtClean="0">
                <a:latin typeface="Consolas" pitchFamily="49" charset="0"/>
                <a:cs typeface="Consolas" pitchFamily="49" charset="0"/>
              </a:rPr>
              <a:t>posy</a:t>
            </a:r>
            <a:r>
              <a:rPr lang="nl-BE" sz="2800" dirty="0" smtClean="0"/>
              <a:t> een volledige rij met wormen plaatst. Merk op dat de wormen vlak achter elkaar geplaatst worden, zodat er zo veel mogelijk wormen op een rij kunnen.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7101408" y="6492875"/>
            <a:ext cx="2057400" cy="365125"/>
          </a:xfrm>
        </p:spPr>
        <p:txBody>
          <a:bodyPr>
            <a:normAutofit/>
          </a:bodyPr>
          <a:lstStyle/>
          <a:p>
            <a:fld id="{07210566-7C4D-430B-A2F6-892CECDF45C3}" type="slidenum">
              <a:rPr lang="nl-BE" sz="1400" smtClean="0"/>
              <a:pPr/>
              <a:t>16</a:t>
            </a:fld>
            <a:endParaRPr lang="nl-BE" sz="140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77072"/>
            <a:ext cx="47910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397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5205"/>
            <a:ext cx="9144000" cy="893515"/>
          </a:xfrm>
        </p:spPr>
        <p:txBody>
          <a:bodyPr/>
          <a:lstStyle/>
          <a:p>
            <a:pPr algn="ctr"/>
            <a:r>
              <a:rPr lang="nl-BE" sz="4000" b="1" dirty="0" smtClean="0">
                <a:solidFill>
                  <a:schemeClr val="accent3"/>
                </a:solidFill>
                <a:latin typeface="+mn-lt"/>
              </a:rPr>
              <a:t>Inhoud</a:t>
            </a:r>
            <a:endParaRPr lang="nl-BE" sz="4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323528" y="1484784"/>
            <a:ext cx="4895456" cy="4495800"/>
          </a:xfrm>
        </p:spPr>
        <p:txBody>
          <a:bodyPr/>
          <a:lstStyle/>
          <a:p>
            <a:pPr marL="446088" indent="-331788">
              <a:lnSpc>
                <a:spcPts val="4000"/>
              </a:lnSpc>
              <a:spcBef>
                <a:spcPts val="1200"/>
              </a:spcBef>
            </a:pPr>
            <a:r>
              <a:rPr lang="nl-BE" sz="2800" dirty="0" smtClean="0"/>
              <a:t>Lussen (</a:t>
            </a:r>
            <a:r>
              <a:rPr lang="nl-BE" sz="2800" dirty="0" err="1" smtClean="0"/>
              <a:t>App</a:t>
            </a:r>
            <a:r>
              <a:rPr lang="nl-BE" sz="2800" dirty="0" smtClean="0"/>
              <a:t> D.3.2)</a:t>
            </a:r>
          </a:p>
          <a:p>
            <a:pPr marL="811213" lvl="1" indent="-274638">
              <a:lnSpc>
                <a:spcPts val="4000"/>
              </a:lnSpc>
              <a:spcBef>
                <a:spcPts val="1200"/>
              </a:spcBef>
            </a:pPr>
            <a:r>
              <a:rPr lang="nl-BE" sz="2800" dirty="0" err="1"/>
              <a:t>for</a:t>
            </a:r>
            <a:r>
              <a:rPr lang="nl-BE" sz="2800" dirty="0"/>
              <a:t> </a:t>
            </a:r>
            <a:r>
              <a:rPr lang="nl-BE" sz="2800" dirty="0" smtClean="0"/>
              <a:t>(9.2)</a:t>
            </a:r>
          </a:p>
          <a:p>
            <a:pPr marL="811213" lvl="1" indent="-274638">
              <a:lnSpc>
                <a:spcPts val="4000"/>
              </a:lnSpc>
              <a:spcBef>
                <a:spcPts val="1200"/>
              </a:spcBef>
            </a:pPr>
            <a:r>
              <a:rPr lang="nl-BE" sz="2800" dirty="0" smtClean="0">
                <a:solidFill>
                  <a:schemeClr val="tx2"/>
                </a:solidFill>
              </a:rPr>
              <a:t>while</a:t>
            </a:r>
            <a:r>
              <a:rPr lang="nl-BE" sz="2800" dirty="0" smtClean="0"/>
              <a:t> (6.5)</a:t>
            </a:r>
          </a:p>
          <a:p>
            <a:pPr marL="446088" indent="-331788">
              <a:lnSpc>
                <a:spcPts val="4400"/>
              </a:lnSpc>
              <a:spcBef>
                <a:spcPts val="1200"/>
              </a:spcBef>
            </a:pPr>
            <a:r>
              <a:rPr lang="nl-BE" sz="2800" b="1" dirty="0" smtClean="0">
                <a:solidFill>
                  <a:schemeClr val="accent2"/>
                </a:solidFill>
              </a:rPr>
              <a:t>Lus-variabele versus </a:t>
            </a:r>
            <a:br>
              <a:rPr lang="nl-BE" sz="2800" b="1" dirty="0" smtClean="0">
                <a:solidFill>
                  <a:schemeClr val="accent2"/>
                </a:solidFill>
              </a:rPr>
            </a:br>
            <a:r>
              <a:rPr lang="nl-BE" sz="2800" b="1" dirty="0" smtClean="0">
                <a:solidFill>
                  <a:schemeClr val="accent2"/>
                </a:solidFill>
              </a:rPr>
              <a:t>lokale variabelen</a:t>
            </a:r>
          </a:p>
          <a:p>
            <a:pPr lvl="1">
              <a:spcBef>
                <a:spcPts val="1200"/>
              </a:spcBef>
            </a:pPr>
            <a:endParaRPr lang="nl-BE" dirty="0" smtClean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7088460" y="6477595"/>
            <a:ext cx="2057400" cy="365125"/>
          </a:xfrm>
        </p:spPr>
        <p:txBody>
          <a:bodyPr>
            <a:normAutofit/>
          </a:bodyPr>
          <a:lstStyle/>
          <a:p>
            <a:fld id="{07210566-7C4D-430B-A2F6-892CECDF45C3}" type="slidenum">
              <a:rPr lang="nl-BE" sz="1400" smtClean="0"/>
              <a:pPr/>
              <a:t>17</a:t>
            </a:fld>
            <a:endParaRPr lang="nl-BE" sz="140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29375" r="6250" b="8000"/>
          <a:stretch>
            <a:fillRect/>
          </a:stretch>
        </p:blipFill>
        <p:spPr bwMode="auto">
          <a:xfrm>
            <a:off x="4211960" y="1771957"/>
            <a:ext cx="4390323" cy="3921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094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8326" y="0"/>
            <a:ext cx="9125674" cy="796752"/>
          </a:xfrm>
        </p:spPr>
        <p:txBody>
          <a:bodyPr>
            <a:noAutofit/>
          </a:bodyPr>
          <a:lstStyle/>
          <a:p>
            <a:pPr algn="ctr"/>
            <a:r>
              <a:rPr lang="nl-BE" sz="4000" b="1" dirty="0" smtClean="0">
                <a:solidFill>
                  <a:schemeClr val="accent3"/>
                </a:solidFill>
                <a:latin typeface="+mn-lt"/>
              </a:rPr>
              <a:t>Lusvariabele versus lokale variabele</a:t>
            </a:r>
            <a:endParaRPr lang="nl-BE" sz="4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7086550" y="6492875"/>
            <a:ext cx="2057400" cy="365125"/>
          </a:xfrm>
        </p:spPr>
        <p:txBody>
          <a:bodyPr>
            <a:normAutofit/>
          </a:bodyPr>
          <a:lstStyle/>
          <a:p>
            <a:fld id="{07210566-7C4D-430B-A2F6-892CECDF45C3}" type="slidenum">
              <a:rPr lang="nl-BE" sz="1400" smtClean="0"/>
              <a:pPr/>
              <a:t>18</a:t>
            </a:fld>
            <a:endParaRPr lang="nl-BE" sz="140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80728" y="1276792"/>
            <a:ext cx="4595906" cy="214417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2400" b="1" dirty="0" err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2400" b="1" dirty="0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aantal</a:t>
            </a:r>
            <a:r>
              <a:rPr lang="en-US" sz="2400" b="1" dirty="0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= 0;</a:t>
            </a:r>
          </a:p>
          <a:p>
            <a:pPr>
              <a:lnSpc>
                <a:spcPts val="3200"/>
              </a:lnSpc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while (</a:t>
            </a:r>
            <a:r>
              <a:rPr lang="en-US" sz="2400" b="1" dirty="0" err="1" smtClean="0">
                <a:latin typeface="Consolas" pitchFamily="49" charset="0"/>
                <a:cs typeface="Consolas" pitchFamily="49" charset="0"/>
              </a:rPr>
              <a:t>aantal</a:t>
            </a:r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&lt;10)</a:t>
            </a:r>
          </a:p>
          <a:p>
            <a:pPr>
              <a:lnSpc>
                <a:spcPts val="3200"/>
              </a:lnSpc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ts val="3200"/>
              </a:lnSpc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400" b="1" dirty="0" err="1" smtClean="0">
                <a:latin typeface="Consolas" pitchFamily="49" charset="0"/>
                <a:cs typeface="Consolas" pitchFamily="49" charset="0"/>
              </a:rPr>
              <a:t>aantal</a:t>
            </a:r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++;</a:t>
            </a:r>
          </a:p>
          <a:p>
            <a:pPr>
              <a:lnSpc>
                <a:spcPts val="3200"/>
              </a:lnSpc>
              <a:buClr>
                <a:srgbClr val="333399"/>
              </a:buClr>
              <a:buSzPct val="60000"/>
            </a:pPr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} </a:t>
            </a:r>
          </a:p>
        </p:txBody>
      </p:sp>
      <p:sp>
        <p:nvSpPr>
          <p:cNvPr id="12" name="Wolkvormige toelichting 11"/>
          <p:cNvSpPr/>
          <p:nvPr/>
        </p:nvSpPr>
        <p:spPr>
          <a:xfrm>
            <a:off x="4451795" y="1263060"/>
            <a:ext cx="3816424" cy="1008112"/>
          </a:xfrm>
          <a:prstGeom prst="cloudCallout">
            <a:avLst>
              <a:gd name="adj1" fmla="val -75502"/>
              <a:gd name="adj2" fmla="val -2575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2800" dirty="0" smtClean="0">
                <a:solidFill>
                  <a:schemeClr val="tx1"/>
                </a:solidFill>
              </a:rPr>
              <a:t>lokale variabele</a:t>
            </a:r>
            <a:endParaRPr lang="nl-NL" sz="2800" dirty="0">
              <a:solidFill>
                <a:schemeClr val="tx1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55576" y="4581128"/>
            <a:ext cx="7560840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for (</a:t>
            </a:r>
            <a:r>
              <a:rPr lang="en-US" sz="2400" b="1" dirty="0" err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2400" b="1" dirty="0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aantal</a:t>
            </a:r>
            <a:r>
              <a:rPr lang="en-US" sz="2400" b="1" dirty="0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= 0 ; </a:t>
            </a:r>
            <a:r>
              <a:rPr lang="en-US" sz="2400" b="1" dirty="0" err="1" smtClean="0">
                <a:latin typeface="Consolas" pitchFamily="49" charset="0"/>
                <a:cs typeface="Consolas" pitchFamily="49" charset="0"/>
              </a:rPr>
              <a:t>aantal</a:t>
            </a:r>
            <a:r>
              <a:rPr lang="en-US" sz="2400" b="1" smtClean="0">
                <a:latin typeface="Consolas" pitchFamily="49" charset="0"/>
                <a:cs typeface="Consolas" pitchFamily="49" charset="0"/>
              </a:rPr>
              <a:t>&lt;10 ; aantal</a:t>
            </a:r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++)</a:t>
            </a:r>
          </a:p>
          <a:p>
            <a:pPr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buClr>
                <a:srgbClr val="333399"/>
              </a:buClr>
              <a:buSzPct val="60000"/>
            </a:pPr>
            <a:endParaRPr lang="en-US" sz="2400" b="1" dirty="0" smtClean="0">
              <a:latin typeface="Consolas" pitchFamily="49" charset="0"/>
              <a:cs typeface="Consolas" pitchFamily="49" charset="0"/>
            </a:endParaRPr>
          </a:p>
          <a:p>
            <a:pPr>
              <a:buClr>
                <a:srgbClr val="333399"/>
              </a:buClr>
              <a:buSzPct val="60000"/>
            </a:pPr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} </a:t>
            </a:r>
          </a:p>
        </p:txBody>
      </p:sp>
      <p:sp>
        <p:nvSpPr>
          <p:cNvPr id="13" name="Wolkvormige toelichting 12"/>
          <p:cNvSpPr/>
          <p:nvPr/>
        </p:nvSpPr>
        <p:spPr>
          <a:xfrm>
            <a:off x="3760480" y="3284984"/>
            <a:ext cx="4536504" cy="1152128"/>
          </a:xfrm>
          <a:prstGeom prst="cloudCallout">
            <a:avLst>
              <a:gd name="adj1" fmla="val -73358"/>
              <a:gd name="adj2" fmla="val 6447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2800" dirty="0">
                <a:solidFill>
                  <a:schemeClr val="tx1"/>
                </a:solidFill>
              </a:rPr>
              <a:t>l</a:t>
            </a:r>
            <a:r>
              <a:rPr lang="nl-BE" sz="2800" dirty="0" smtClean="0">
                <a:solidFill>
                  <a:schemeClr val="tx1"/>
                </a:solidFill>
              </a:rPr>
              <a:t>okale </a:t>
            </a:r>
            <a:r>
              <a:rPr lang="nl-BE" sz="2800" dirty="0" err="1" smtClean="0">
                <a:solidFill>
                  <a:schemeClr val="tx1"/>
                </a:solidFill>
              </a:rPr>
              <a:t>lusvariabele</a:t>
            </a:r>
            <a:endParaRPr lang="nl-NL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26" y="0"/>
            <a:ext cx="9125674" cy="796752"/>
          </a:xfrm>
        </p:spPr>
        <p:txBody>
          <a:bodyPr>
            <a:noAutofit/>
          </a:bodyPr>
          <a:lstStyle/>
          <a:p>
            <a:pPr algn="ctr"/>
            <a:r>
              <a:rPr lang="nl-BE" sz="4000" b="1" dirty="0" smtClean="0">
                <a:solidFill>
                  <a:schemeClr val="accent3"/>
                </a:solidFill>
                <a:latin typeface="+mn-lt"/>
              </a:rPr>
              <a:t>Lusvariabele versus lokale variabele</a:t>
            </a:r>
            <a:endParaRPr lang="nl-BE" sz="4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323528" y="1052736"/>
            <a:ext cx="8208912" cy="4800600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  <a:buNone/>
            </a:pPr>
            <a:r>
              <a:rPr lang="nl-BE" sz="2600" dirty="0" smtClean="0"/>
              <a:t>Beiden zijn lokale variabelen </a:t>
            </a:r>
          </a:p>
          <a:p>
            <a:pPr marL="342900" lvl="1" indent="0">
              <a:lnSpc>
                <a:spcPts val="4000"/>
              </a:lnSpc>
              <a:buNone/>
            </a:pPr>
            <a:r>
              <a:rPr lang="nl-BE" sz="2600" dirty="0" smtClean="0"/>
              <a:t>→  geen “private</a:t>
            </a:r>
            <a:r>
              <a:rPr lang="nl-BE" sz="2600" dirty="0" smtClean="0"/>
              <a:t>”</a:t>
            </a:r>
            <a:endParaRPr lang="nl-BE" sz="2600" dirty="0" smtClean="0"/>
          </a:p>
          <a:p>
            <a:pPr>
              <a:lnSpc>
                <a:spcPts val="4000"/>
              </a:lnSpc>
              <a:spcBef>
                <a:spcPts val="1800"/>
              </a:spcBef>
              <a:buNone/>
            </a:pPr>
            <a:r>
              <a:rPr lang="nl-BE" sz="2600" dirty="0" smtClean="0"/>
              <a:t>Kleine verschillen:</a:t>
            </a:r>
          </a:p>
          <a:p>
            <a:pPr marL="446088" indent="-331788">
              <a:lnSpc>
                <a:spcPts val="4000"/>
              </a:lnSpc>
              <a:spcBef>
                <a:spcPts val="600"/>
              </a:spcBef>
            </a:pPr>
            <a:r>
              <a:rPr lang="nl-BE" sz="2600" b="1" dirty="0" smtClean="0">
                <a:solidFill>
                  <a:schemeClr val="accent4"/>
                </a:solidFill>
              </a:rPr>
              <a:t>Lokale variabele</a:t>
            </a:r>
            <a:r>
              <a:rPr lang="nl-BE" sz="2600" dirty="0" smtClean="0"/>
              <a:t>:</a:t>
            </a:r>
          </a:p>
          <a:p>
            <a:pPr marL="895350" lvl="1" indent="-352425">
              <a:lnSpc>
                <a:spcPts val="4000"/>
              </a:lnSpc>
              <a:buFont typeface="Wingdings" panose="05000000000000000000" pitchFamily="2" charset="2"/>
              <a:buChar char="Ø"/>
            </a:pPr>
            <a:r>
              <a:rPr lang="nl-BE" sz="2600" dirty="0" smtClean="0"/>
              <a:t>Gedeclareerd in een methode</a:t>
            </a:r>
          </a:p>
          <a:p>
            <a:pPr marL="895350" lvl="1" indent="-352425">
              <a:lnSpc>
                <a:spcPts val="4000"/>
              </a:lnSpc>
              <a:buFont typeface="Wingdings" panose="05000000000000000000" pitchFamily="2" charset="2"/>
              <a:buChar char="Ø"/>
            </a:pPr>
            <a:r>
              <a:rPr lang="nl-BE" sz="2600" dirty="0" smtClean="0"/>
              <a:t>Bestaat enkel tijdens de uitvoering van de methode</a:t>
            </a:r>
          </a:p>
          <a:p>
            <a:pPr marL="446088" indent="-331788">
              <a:lnSpc>
                <a:spcPts val="4000"/>
              </a:lnSpc>
            </a:pPr>
            <a:r>
              <a:rPr lang="nl-BE" sz="2600" b="1" dirty="0" smtClean="0">
                <a:solidFill>
                  <a:schemeClr val="accent4"/>
                </a:solidFill>
              </a:rPr>
              <a:t>Lokale </a:t>
            </a:r>
            <a:r>
              <a:rPr lang="nl-BE" sz="2600" b="1" dirty="0" err="1" smtClean="0">
                <a:solidFill>
                  <a:schemeClr val="accent4"/>
                </a:solidFill>
              </a:rPr>
              <a:t>lusvariabele</a:t>
            </a:r>
            <a:r>
              <a:rPr lang="nl-BE" sz="2600" dirty="0" smtClean="0"/>
              <a:t>:</a:t>
            </a:r>
            <a:endParaRPr lang="nl-BE" sz="2600" b="1" dirty="0" smtClean="0">
              <a:solidFill>
                <a:schemeClr val="accent4"/>
              </a:solidFill>
            </a:endParaRPr>
          </a:p>
          <a:p>
            <a:pPr marL="895350" lvl="1" indent="-352425">
              <a:lnSpc>
                <a:spcPts val="4000"/>
              </a:lnSpc>
              <a:buFont typeface="Wingdings" panose="05000000000000000000" pitchFamily="2" charset="2"/>
              <a:buChar char="Ø"/>
            </a:pPr>
            <a:r>
              <a:rPr lang="nl-BE" sz="2600" dirty="0" smtClean="0"/>
              <a:t>Gedeclareerd in de </a:t>
            </a:r>
            <a:r>
              <a:rPr lang="nl-BE" sz="2600" dirty="0" smtClean="0"/>
              <a:t>(initialisatie </a:t>
            </a:r>
            <a:r>
              <a:rPr lang="nl-BE" sz="2600" dirty="0" smtClean="0"/>
              <a:t>van </a:t>
            </a:r>
            <a:r>
              <a:rPr lang="nl-BE" sz="2600" dirty="0" smtClean="0"/>
              <a:t>de) </a:t>
            </a:r>
            <a:r>
              <a:rPr lang="nl-BE" sz="2600" dirty="0" smtClean="0"/>
              <a:t>lus</a:t>
            </a:r>
          </a:p>
          <a:p>
            <a:pPr marL="895350" lvl="1" indent="-352425">
              <a:lnSpc>
                <a:spcPts val="4000"/>
              </a:lnSpc>
              <a:buFont typeface="Wingdings" panose="05000000000000000000" pitchFamily="2" charset="2"/>
              <a:buChar char="Ø"/>
            </a:pPr>
            <a:r>
              <a:rPr lang="nl-BE" sz="2600" dirty="0" smtClean="0"/>
              <a:t>Bestaat enkel tijdens de uitvoering van de lus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7086600" y="6458545"/>
            <a:ext cx="2057400" cy="365125"/>
          </a:xfrm>
        </p:spPr>
        <p:txBody>
          <a:bodyPr>
            <a:normAutofit/>
          </a:bodyPr>
          <a:lstStyle/>
          <a:p>
            <a:fld id="{07210566-7C4D-430B-A2F6-892CECDF45C3}" type="slidenum">
              <a:rPr lang="nl-BE" sz="1400" smtClean="0"/>
              <a:pPr/>
              <a:t>19</a:t>
            </a:fld>
            <a:endParaRPr lang="nl-BE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5205"/>
            <a:ext cx="9144000" cy="893515"/>
          </a:xfrm>
        </p:spPr>
        <p:txBody>
          <a:bodyPr/>
          <a:lstStyle/>
          <a:p>
            <a:pPr algn="ctr"/>
            <a:r>
              <a:rPr lang="nl-BE" sz="4000" b="1" dirty="0" smtClean="0">
                <a:solidFill>
                  <a:schemeClr val="accent3"/>
                </a:solidFill>
                <a:latin typeface="+mn-lt"/>
              </a:rPr>
              <a:t>Inhoud</a:t>
            </a:r>
            <a:endParaRPr lang="nl-BE" sz="4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323528" y="1484784"/>
            <a:ext cx="4895456" cy="4495800"/>
          </a:xfrm>
        </p:spPr>
        <p:txBody>
          <a:bodyPr/>
          <a:lstStyle/>
          <a:p>
            <a:pPr marL="446088" indent="-331788">
              <a:lnSpc>
                <a:spcPts val="4000"/>
              </a:lnSpc>
              <a:spcBef>
                <a:spcPts val="1200"/>
              </a:spcBef>
            </a:pPr>
            <a:r>
              <a:rPr lang="nl-BE" sz="2800" dirty="0" smtClean="0"/>
              <a:t>Lussen (</a:t>
            </a:r>
            <a:r>
              <a:rPr lang="nl-BE" sz="2800" dirty="0" err="1" smtClean="0"/>
              <a:t>App</a:t>
            </a:r>
            <a:r>
              <a:rPr lang="nl-BE" sz="2800" dirty="0" smtClean="0"/>
              <a:t> D.3.2)</a:t>
            </a:r>
          </a:p>
          <a:p>
            <a:pPr marL="811213" lvl="1" indent="-274638">
              <a:lnSpc>
                <a:spcPts val="4000"/>
              </a:lnSpc>
              <a:spcBef>
                <a:spcPts val="1200"/>
              </a:spcBef>
            </a:pPr>
            <a:r>
              <a:rPr lang="nl-BE" sz="2800" b="1" dirty="0" err="1">
                <a:solidFill>
                  <a:schemeClr val="accent2"/>
                </a:solidFill>
              </a:rPr>
              <a:t>for</a:t>
            </a:r>
            <a:r>
              <a:rPr lang="nl-BE" sz="2800" dirty="0"/>
              <a:t> </a:t>
            </a:r>
            <a:r>
              <a:rPr lang="nl-BE" sz="2800" dirty="0" smtClean="0"/>
              <a:t>(9.2)</a:t>
            </a:r>
          </a:p>
          <a:p>
            <a:pPr marL="811213" lvl="1" indent="-274638">
              <a:lnSpc>
                <a:spcPts val="4000"/>
              </a:lnSpc>
              <a:spcBef>
                <a:spcPts val="1200"/>
              </a:spcBef>
            </a:pPr>
            <a:r>
              <a:rPr lang="nl-BE" sz="2800" dirty="0" smtClean="0"/>
              <a:t>while (6.5)</a:t>
            </a:r>
          </a:p>
          <a:p>
            <a:pPr marL="446088" indent="-331788">
              <a:lnSpc>
                <a:spcPts val="4400"/>
              </a:lnSpc>
              <a:spcBef>
                <a:spcPts val="1200"/>
              </a:spcBef>
            </a:pPr>
            <a:r>
              <a:rPr lang="nl-BE" sz="2800" dirty="0" smtClean="0"/>
              <a:t>Lus-variabele versus </a:t>
            </a:r>
            <a:br>
              <a:rPr lang="nl-BE" sz="2800" dirty="0" smtClean="0"/>
            </a:br>
            <a:r>
              <a:rPr lang="nl-BE" sz="2800" dirty="0" smtClean="0"/>
              <a:t>lokale variabelen</a:t>
            </a:r>
          </a:p>
          <a:p>
            <a:pPr lvl="1">
              <a:spcBef>
                <a:spcPts val="1200"/>
              </a:spcBef>
            </a:pPr>
            <a:endParaRPr lang="nl-BE" dirty="0" smtClean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7088460" y="6477595"/>
            <a:ext cx="2057400" cy="365125"/>
          </a:xfrm>
        </p:spPr>
        <p:txBody>
          <a:bodyPr>
            <a:normAutofit/>
          </a:bodyPr>
          <a:lstStyle/>
          <a:p>
            <a:fld id="{07210566-7C4D-430B-A2F6-892CECDF45C3}" type="slidenum">
              <a:rPr lang="nl-BE" sz="1400" smtClean="0"/>
              <a:pPr/>
              <a:t>2</a:t>
            </a:fld>
            <a:endParaRPr lang="nl-BE" sz="140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29375" r="6250" b="8000"/>
          <a:stretch>
            <a:fillRect/>
          </a:stretch>
        </p:blipFill>
        <p:spPr bwMode="auto">
          <a:xfrm>
            <a:off x="3923927" y="1772816"/>
            <a:ext cx="4390323" cy="3921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>
            <a:noAutofit/>
          </a:bodyPr>
          <a:lstStyle/>
          <a:p>
            <a:pPr algn="ctr">
              <a:lnSpc>
                <a:spcPts val="5200"/>
              </a:lnSpc>
            </a:pPr>
            <a:r>
              <a:rPr lang="nl-BE" sz="4000" b="1" dirty="0" smtClean="0">
                <a:solidFill>
                  <a:schemeClr val="accent3"/>
                </a:solidFill>
                <a:latin typeface="+mn-lt"/>
              </a:rPr>
              <a:t>Instantievariabele versus </a:t>
            </a:r>
            <a:br>
              <a:rPr lang="nl-BE" sz="4000" b="1" dirty="0" smtClean="0">
                <a:solidFill>
                  <a:schemeClr val="accent3"/>
                </a:solidFill>
                <a:latin typeface="+mn-lt"/>
              </a:rPr>
            </a:br>
            <a:r>
              <a:rPr lang="nl-BE" sz="4000" b="1" dirty="0" smtClean="0">
                <a:solidFill>
                  <a:schemeClr val="accent3"/>
                </a:solidFill>
                <a:latin typeface="+mn-lt"/>
              </a:rPr>
              <a:t>lokale (lus)variabele</a:t>
            </a:r>
            <a:endParaRPr lang="nl-BE" sz="4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179512" y="1700808"/>
            <a:ext cx="8208912" cy="4800600"/>
          </a:xfrm>
          <a:ln>
            <a:noFill/>
          </a:ln>
        </p:spPr>
        <p:txBody>
          <a:bodyPr>
            <a:noAutofit/>
          </a:bodyPr>
          <a:lstStyle/>
          <a:p>
            <a:pPr marL="361950" indent="-361950">
              <a:lnSpc>
                <a:spcPts val="4000"/>
              </a:lnSpc>
              <a:buClr>
                <a:schemeClr val="tx1"/>
              </a:buClr>
            </a:pPr>
            <a:r>
              <a:rPr lang="nl-BE" sz="2800" b="1" dirty="0">
                <a:solidFill>
                  <a:schemeClr val="accent4"/>
                </a:solidFill>
              </a:rPr>
              <a:t>Instantievariabele</a:t>
            </a:r>
            <a:r>
              <a:rPr lang="nl-BE" sz="2800" dirty="0"/>
              <a:t> </a:t>
            </a:r>
            <a:r>
              <a:rPr lang="nl-BE" sz="2800" dirty="0" smtClean="0"/>
              <a:t>bevat </a:t>
            </a:r>
            <a:r>
              <a:rPr lang="nl-BE" sz="2800" dirty="0"/>
              <a:t>informatie die tijdens </a:t>
            </a:r>
            <a:r>
              <a:rPr lang="nl-BE" sz="2800" b="1" dirty="0"/>
              <a:t>het volledige leven </a:t>
            </a:r>
            <a:r>
              <a:rPr lang="nl-BE" sz="2800" dirty="0"/>
              <a:t>van een object beschikbaar is</a:t>
            </a:r>
          </a:p>
          <a:p>
            <a:pPr>
              <a:lnSpc>
                <a:spcPts val="4000"/>
              </a:lnSpc>
            </a:pPr>
            <a:endParaRPr lang="nl-BE" sz="2800" dirty="0"/>
          </a:p>
          <a:p>
            <a:pPr indent="-342900">
              <a:lnSpc>
                <a:spcPts val="4000"/>
              </a:lnSpc>
              <a:spcBef>
                <a:spcPts val="4200"/>
              </a:spcBef>
            </a:pPr>
            <a:r>
              <a:rPr lang="nl-BE" sz="2800" dirty="0"/>
              <a:t>Een </a:t>
            </a:r>
            <a:r>
              <a:rPr lang="nl-BE" sz="2800" b="1" dirty="0">
                <a:solidFill>
                  <a:schemeClr val="accent4"/>
                </a:solidFill>
              </a:rPr>
              <a:t>lokale (lus)-variabele </a:t>
            </a:r>
            <a:r>
              <a:rPr lang="nl-BE" sz="2800" dirty="0"/>
              <a:t>bevat </a:t>
            </a:r>
            <a:r>
              <a:rPr lang="nl-BE" sz="2800" b="1" dirty="0"/>
              <a:t>tijdelijke</a:t>
            </a:r>
            <a:r>
              <a:rPr lang="nl-BE" sz="2800" dirty="0"/>
              <a:t> informatie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7075884" y="6492875"/>
            <a:ext cx="2057400" cy="365125"/>
          </a:xfrm>
        </p:spPr>
        <p:txBody>
          <a:bodyPr>
            <a:normAutofit/>
          </a:bodyPr>
          <a:lstStyle/>
          <a:p>
            <a:fld id="{07210566-7C4D-430B-A2F6-892CECDF45C3}" type="slidenum">
              <a:rPr lang="nl-BE" sz="1400" smtClean="0"/>
              <a:pPr/>
              <a:t>20</a:t>
            </a:fld>
            <a:endParaRPr lang="nl-BE" sz="140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37775" y="2946140"/>
            <a:ext cx="7550649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private </a:t>
            </a:r>
            <a:r>
              <a:rPr lang="en-US" sz="2400" b="1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b="1" dirty="0" err="1" smtClean="0">
                <a:latin typeface="Consolas" pitchFamily="49" charset="0"/>
                <a:cs typeface="Consolas" pitchFamily="49" charset="0"/>
              </a:rPr>
              <a:t>wormsEaten</a:t>
            </a:r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;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826779" y="4653137"/>
            <a:ext cx="7561645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for (</a:t>
            </a:r>
            <a:r>
              <a:rPr lang="en-US" sz="2400" b="1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b="1" dirty="0" err="1" smtClean="0">
                <a:latin typeface="Consolas" pitchFamily="49" charset="0"/>
                <a:cs typeface="Consolas" pitchFamily="49" charset="0"/>
              </a:rPr>
              <a:t>aantal</a:t>
            </a:r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=0 ; </a:t>
            </a:r>
            <a:r>
              <a:rPr lang="en-US" sz="2400" b="1" dirty="0" err="1" smtClean="0">
                <a:latin typeface="Consolas" pitchFamily="49" charset="0"/>
                <a:cs typeface="Consolas" pitchFamily="49" charset="0"/>
              </a:rPr>
              <a:t>aantal</a:t>
            </a:r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&lt;10 ; </a:t>
            </a:r>
            <a:r>
              <a:rPr lang="en-US" sz="2400" b="1" dirty="0" err="1" smtClean="0">
                <a:latin typeface="Consolas" pitchFamily="49" charset="0"/>
                <a:cs typeface="Consolas" pitchFamily="49" charset="0"/>
              </a:rPr>
              <a:t>aantal</a:t>
            </a:r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++){</a:t>
            </a:r>
          </a:p>
          <a:p>
            <a:pPr>
              <a:buClr>
                <a:srgbClr val="333399"/>
              </a:buClr>
              <a:buSzPct val="60000"/>
            </a:pPr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 </a:t>
            </a:r>
          </a:p>
          <a:p>
            <a:pPr>
              <a:buClr>
                <a:srgbClr val="333399"/>
              </a:buClr>
              <a:buSzPct val="60000"/>
            </a:pPr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} </a:t>
            </a:r>
            <a:endParaRPr lang="en-US" sz="2400" b="1" dirty="0" smtClean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83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2722"/>
          </a:xfrm>
        </p:spPr>
        <p:txBody>
          <a:bodyPr/>
          <a:lstStyle/>
          <a:p>
            <a:pPr algn="ctr"/>
            <a:r>
              <a:rPr lang="nl-BE" sz="4000" b="1" dirty="0" smtClean="0">
                <a:solidFill>
                  <a:schemeClr val="accent3"/>
                </a:solidFill>
                <a:latin typeface="+mn-lt"/>
              </a:rPr>
              <a:t>Samenvatting</a:t>
            </a:r>
            <a:endParaRPr lang="nl-BE" sz="4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539552" y="1101514"/>
            <a:ext cx="7620000" cy="5112568"/>
          </a:xfrm>
        </p:spPr>
        <p:txBody>
          <a:bodyPr>
            <a:noAutofit/>
          </a:bodyPr>
          <a:lstStyle/>
          <a:p>
            <a:pPr marL="320040" lvl="1" indent="-320040">
              <a:lnSpc>
                <a:spcPts val="4000"/>
              </a:lnSpc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r>
              <a:rPr lang="nl-BE" sz="2800" dirty="0" smtClean="0"/>
              <a:t>Lus : een stuk code meerdere keren uitvoeren</a:t>
            </a:r>
          </a:p>
          <a:p>
            <a:pPr marL="446088" lvl="1" indent="-263525">
              <a:lnSpc>
                <a:spcPts val="4000"/>
              </a:lnSpc>
              <a:spcBef>
                <a:spcPts val="1200"/>
              </a:spcBef>
            </a:pPr>
            <a:r>
              <a:rPr lang="nl-BE" sz="2800" dirty="0" err="1" smtClean="0"/>
              <a:t>while</a:t>
            </a:r>
            <a:r>
              <a:rPr lang="nl-BE" sz="2800" dirty="0" smtClean="0"/>
              <a:t>  </a:t>
            </a:r>
          </a:p>
          <a:p>
            <a:pPr marL="1085850" lvl="2" indent="-457200">
              <a:lnSpc>
                <a:spcPts val="4000"/>
              </a:lnSpc>
              <a:buFont typeface="Wingdings" panose="05000000000000000000" pitchFamily="2" charset="2"/>
              <a:buChar char="Ø"/>
            </a:pPr>
            <a:r>
              <a:rPr lang="nl-BE" sz="2800" dirty="0" smtClean="0"/>
              <a:t> eenvoudige structuur </a:t>
            </a:r>
          </a:p>
          <a:p>
            <a:pPr marL="1085850" lvl="2" indent="-457200">
              <a:lnSpc>
                <a:spcPts val="4000"/>
              </a:lnSpc>
              <a:buFont typeface="Wingdings" panose="05000000000000000000" pitchFamily="2" charset="2"/>
              <a:buChar char="Ø"/>
            </a:pPr>
            <a:r>
              <a:rPr lang="nl-BE" sz="2800" dirty="0" smtClean="0"/>
              <a:t> correct starten en stoppen!!</a:t>
            </a:r>
          </a:p>
          <a:p>
            <a:pPr marL="446088" lvl="1" indent="-263525">
              <a:lnSpc>
                <a:spcPts val="4000"/>
              </a:lnSpc>
              <a:spcBef>
                <a:spcPts val="1200"/>
              </a:spcBef>
            </a:pPr>
            <a:r>
              <a:rPr lang="nl-BE" sz="2800" dirty="0" err="1" smtClean="0"/>
              <a:t>for</a:t>
            </a:r>
            <a:endParaRPr lang="nl-BE" sz="2800" dirty="0" smtClean="0"/>
          </a:p>
          <a:p>
            <a:pPr marL="1085850" lvl="2" indent="-457200">
              <a:lnSpc>
                <a:spcPts val="4000"/>
              </a:lnSpc>
              <a:buFont typeface="Wingdings" panose="05000000000000000000" pitchFamily="2" charset="2"/>
              <a:buChar char="Ø"/>
            </a:pPr>
            <a:r>
              <a:rPr lang="nl-BE" sz="2800" dirty="0" smtClean="0"/>
              <a:t>iets complexere syntax</a:t>
            </a:r>
          </a:p>
          <a:p>
            <a:pPr marL="1085850" lvl="2" indent="-457200">
              <a:lnSpc>
                <a:spcPts val="4000"/>
              </a:lnSpc>
              <a:buFont typeface="Wingdings" panose="05000000000000000000" pitchFamily="2" charset="2"/>
              <a:buChar char="Ø"/>
            </a:pPr>
            <a:r>
              <a:rPr lang="nl-BE" sz="2800" dirty="0" smtClean="0"/>
              <a:t>heel handig om te tellen</a:t>
            </a:r>
          </a:p>
          <a:p>
            <a:pPr marL="1085850" lvl="2" indent="-457200">
              <a:lnSpc>
                <a:spcPts val="4000"/>
              </a:lnSpc>
              <a:buFont typeface="Wingdings" panose="05000000000000000000" pitchFamily="2" charset="2"/>
              <a:buChar char="Ø"/>
            </a:pPr>
            <a:r>
              <a:rPr lang="nl-BE" sz="2800" dirty="0" smtClean="0"/>
              <a:t>teller NIET aanpassen in de opdrachten die herhaald worden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>
            <a:normAutofit/>
          </a:bodyPr>
          <a:lstStyle/>
          <a:p>
            <a:fld id="{07210566-7C4D-430B-A2F6-892CECDF45C3}" type="slidenum">
              <a:rPr lang="nl-BE" sz="1400" smtClean="0"/>
              <a:pPr/>
              <a:t>21</a:t>
            </a:fld>
            <a:endParaRPr lang="nl-BE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1871"/>
            <a:ext cx="9144000" cy="850106"/>
          </a:xfrm>
        </p:spPr>
        <p:txBody>
          <a:bodyPr>
            <a:normAutofit/>
          </a:bodyPr>
          <a:lstStyle/>
          <a:p>
            <a:pPr algn="ctr"/>
            <a:r>
              <a:rPr lang="nl-BE" sz="4000" b="1" dirty="0" smtClean="0">
                <a:solidFill>
                  <a:schemeClr val="accent3"/>
                </a:solidFill>
                <a:latin typeface="+mn-lt"/>
              </a:rPr>
              <a:t>Lussen gebruiken</a:t>
            </a:r>
            <a:endParaRPr lang="nl-BE" sz="4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323528" y="1220199"/>
            <a:ext cx="4571964" cy="4495800"/>
          </a:xfrm>
        </p:spPr>
        <p:txBody>
          <a:bodyPr>
            <a:normAutofit/>
          </a:bodyPr>
          <a:lstStyle/>
          <a:p>
            <a:pPr marL="361950" indent="-361950">
              <a:lnSpc>
                <a:spcPts val="4000"/>
              </a:lnSpc>
            </a:pPr>
            <a:r>
              <a:rPr lang="nl-BE" sz="2800" dirty="0" smtClean="0"/>
              <a:t>Herhaling (iteratie)</a:t>
            </a:r>
          </a:p>
          <a:p>
            <a:pPr marL="361950" indent="-361950">
              <a:lnSpc>
                <a:spcPts val="4000"/>
              </a:lnSpc>
            </a:pPr>
            <a:r>
              <a:rPr lang="nl-BE" sz="2800" dirty="0" smtClean="0"/>
              <a:t>Opties</a:t>
            </a:r>
          </a:p>
          <a:p>
            <a:pPr marL="809625" lvl="1" indent="-447675">
              <a:lnSpc>
                <a:spcPts val="4000"/>
              </a:lnSpc>
              <a:buFont typeface="Wingdings" panose="05000000000000000000" pitchFamily="2" charset="2"/>
              <a:buChar char="Ø"/>
            </a:pPr>
            <a:r>
              <a:rPr lang="nl-BE" sz="2800" dirty="0" err="1" smtClean="0"/>
              <a:t>for</a:t>
            </a:r>
            <a:endParaRPr lang="nl-BE" sz="2800" dirty="0" smtClean="0"/>
          </a:p>
          <a:p>
            <a:pPr marL="809625" lvl="1" indent="-447675">
              <a:lnSpc>
                <a:spcPts val="4000"/>
              </a:lnSpc>
              <a:buFont typeface="Wingdings" panose="05000000000000000000" pitchFamily="2" charset="2"/>
              <a:buChar char="Ø"/>
            </a:pPr>
            <a:r>
              <a:rPr lang="nl-BE" sz="2800" dirty="0" err="1" smtClean="0"/>
              <a:t>while</a:t>
            </a:r>
            <a:endParaRPr lang="nl-BE" sz="2800" dirty="0" smtClean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7086600" y="6471326"/>
            <a:ext cx="2057400" cy="365125"/>
          </a:xfrm>
        </p:spPr>
        <p:txBody>
          <a:bodyPr>
            <a:normAutofit/>
          </a:bodyPr>
          <a:lstStyle/>
          <a:p>
            <a:fld id="{07210566-7C4D-430B-A2F6-892CECDF45C3}" type="slidenum">
              <a:rPr lang="nl-BE" sz="1400" smtClean="0"/>
              <a:pPr/>
              <a:t>3</a:t>
            </a:fld>
            <a:endParaRPr lang="nl-BE" sz="1400"/>
          </a:p>
        </p:txBody>
      </p:sp>
      <p:sp>
        <p:nvSpPr>
          <p:cNvPr id="8" name="Rectangle 4"/>
          <p:cNvSpPr/>
          <p:nvPr/>
        </p:nvSpPr>
        <p:spPr>
          <a:xfrm>
            <a:off x="7231310" y="1915381"/>
            <a:ext cx="16561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2"/>
                </a:solidFill>
              </a:rPr>
              <a:t>VERMIJD DIT!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9" name="Rectangle 3"/>
          <p:cNvSpPr/>
          <p:nvPr/>
        </p:nvSpPr>
        <p:spPr>
          <a:xfrm>
            <a:off x="2699792" y="2315491"/>
            <a:ext cx="6192688" cy="39093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addObject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( new Worm(),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geefX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(),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geefY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() );</a:t>
            </a:r>
          </a:p>
          <a:p>
            <a:pPr marL="0" lvl="1">
              <a:lnSpc>
                <a:spcPts val="3000"/>
              </a:lnSpc>
            </a:pP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addObject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( new Worm(),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geefX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(),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geefY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() );</a:t>
            </a:r>
          </a:p>
          <a:p>
            <a:pPr marL="0" lvl="1">
              <a:lnSpc>
                <a:spcPts val="3000"/>
              </a:lnSpc>
            </a:pP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addObject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( new Worm(),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geefX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(),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geefY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() );</a:t>
            </a:r>
          </a:p>
          <a:p>
            <a:pPr marL="0" lvl="1">
              <a:lnSpc>
                <a:spcPts val="3000"/>
              </a:lnSpc>
            </a:pP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addObject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( new Worm(),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geefX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(),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geefY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() );</a:t>
            </a:r>
          </a:p>
          <a:p>
            <a:pPr marL="0" lvl="1">
              <a:lnSpc>
                <a:spcPts val="3000"/>
              </a:lnSpc>
            </a:pP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addObject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( new Worm(),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geefX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(),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geefY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() );</a:t>
            </a:r>
          </a:p>
          <a:p>
            <a:pPr marL="0" lvl="1">
              <a:lnSpc>
                <a:spcPts val="3000"/>
              </a:lnSpc>
            </a:pP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addObject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( new Worm(),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geefX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(),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geefY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() );</a:t>
            </a:r>
          </a:p>
          <a:p>
            <a:pPr marL="0" lvl="1">
              <a:lnSpc>
                <a:spcPts val="3000"/>
              </a:lnSpc>
            </a:pP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addObject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( new Worm(),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geefX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(),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geefY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() );</a:t>
            </a:r>
          </a:p>
          <a:p>
            <a:pPr marL="0" lvl="1">
              <a:lnSpc>
                <a:spcPts val="3000"/>
              </a:lnSpc>
            </a:pP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addObject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( new Worm(),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geefX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(),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geefY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() );</a:t>
            </a:r>
          </a:p>
          <a:p>
            <a:pPr marL="0" lvl="1">
              <a:lnSpc>
                <a:spcPts val="3000"/>
              </a:lnSpc>
            </a:pP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addObject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( new Worm(),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geefX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(),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geefY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() );</a:t>
            </a:r>
          </a:p>
          <a:p>
            <a:pPr marL="0" lvl="1">
              <a:lnSpc>
                <a:spcPts val="3000"/>
              </a:lnSpc>
            </a:pP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addObject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( new Worm(),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geefX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(),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geefY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() );</a:t>
            </a:r>
            <a:endParaRPr lang="en-US" sz="2800" dirty="0" smtClean="0"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1334"/>
            <a:ext cx="8747026" cy="979980"/>
          </a:xfrm>
        </p:spPr>
        <p:txBody>
          <a:bodyPr/>
          <a:lstStyle/>
          <a:p>
            <a:pPr algn="ctr"/>
            <a:r>
              <a:rPr lang="nl-BE" sz="4000" b="1" dirty="0" smtClean="0">
                <a:solidFill>
                  <a:schemeClr val="accent3"/>
                </a:solidFill>
                <a:latin typeface="+mn-lt"/>
              </a:rPr>
              <a:t>        Herhaling met teller: </a:t>
            </a:r>
            <a:r>
              <a:rPr lang="nl-BE" sz="4000" b="1" dirty="0" err="1" smtClean="0">
                <a:solidFill>
                  <a:schemeClr val="accent3"/>
                </a:solidFill>
                <a:latin typeface="+mn-lt"/>
              </a:rPr>
              <a:t>for</a:t>
            </a:r>
            <a:endParaRPr lang="nl-NL" sz="4000" b="1" dirty="0" smtClean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82" name="Tijdelijke aanduiding voor inhoud 5"/>
          <p:cNvSpPr>
            <a:spLocks noGrp="1"/>
          </p:cNvSpPr>
          <p:nvPr>
            <p:ph idx="1"/>
          </p:nvPr>
        </p:nvSpPr>
        <p:spPr>
          <a:xfrm>
            <a:off x="810847" y="1404173"/>
            <a:ext cx="4089140" cy="3334384"/>
          </a:xfrm>
        </p:spPr>
        <p:txBody>
          <a:bodyPr>
            <a:normAutofit/>
          </a:bodyPr>
          <a:lstStyle/>
          <a:p>
            <a:pPr marL="114300" indent="0">
              <a:lnSpc>
                <a:spcPts val="4000"/>
              </a:lnSpc>
              <a:buNone/>
            </a:pPr>
            <a:r>
              <a:rPr lang="nl-BE" sz="2800" dirty="0" smtClean="0"/>
              <a:t>De </a:t>
            </a:r>
            <a:r>
              <a:rPr lang="nl-BE" sz="2800" b="1" dirty="0" err="1" smtClean="0"/>
              <a:t>for</a:t>
            </a:r>
            <a:r>
              <a:rPr lang="nl-BE" sz="2800" dirty="0" smtClean="0"/>
              <a:t>-lus herhaalt een </a:t>
            </a:r>
            <a:r>
              <a:rPr lang="nl-BE" sz="2800" b="1" dirty="0" smtClean="0">
                <a:solidFill>
                  <a:schemeClr val="accent2"/>
                </a:solidFill>
              </a:rPr>
              <a:t>reeks opdrachten</a:t>
            </a:r>
            <a:r>
              <a:rPr lang="nl-BE" sz="2800" dirty="0" smtClean="0">
                <a:solidFill>
                  <a:schemeClr val="accent2"/>
                </a:solidFill>
              </a:rPr>
              <a:t> </a:t>
            </a:r>
            <a:r>
              <a:rPr lang="nl-BE" sz="2800" dirty="0" smtClean="0"/>
              <a:t>een </a:t>
            </a:r>
            <a:r>
              <a:rPr lang="nl-BE" sz="2800" b="1" dirty="0" smtClean="0">
                <a:solidFill>
                  <a:schemeClr val="accent4"/>
                </a:solidFill>
              </a:rPr>
              <a:t>gekend aantal </a:t>
            </a:r>
            <a:r>
              <a:rPr lang="nl-BE" sz="2800" dirty="0" smtClean="0"/>
              <a:t>keer</a:t>
            </a:r>
            <a:endParaRPr lang="nl-BE" sz="2800" dirty="0"/>
          </a:p>
        </p:txBody>
      </p:sp>
      <p:sp>
        <p:nvSpPr>
          <p:cNvPr id="85" name="Tijdelijke aanduiding voor dianummer 84"/>
          <p:cNvSpPr>
            <a:spLocks noGrp="1"/>
          </p:cNvSpPr>
          <p:nvPr>
            <p:ph type="sldNum" sz="quarter" idx="12"/>
          </p:nvPr>
        </p:nvSpPr>
        <p:spPr>
          <a:xfrm>
            <a:off x="7086600" y="6471939"/>
            <a:ext cx="2057400" cy="365125"/>
          </a:xfrm>
        </p:spPr>
        <p:txBody>
          <a:bodyPr>
            <a:normAutofit/>
          </a:bodyPr>
          <a:lstStyle/>
          <a:p>
            <a:fld id="{07210566-7C4D-430B-A2F6-892CECDF45C3}" type="slidenum">
              <a:rPr lang="nl-BE" sz="1400" smtClean="0"/>
              <a:pPr/>
              <a:t>4</a:t>
            </a:fld>
            <a:endParaRPr lang="nl-BE" sz="1400"/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6298754" y="3780437"/>
            <a:ext cx="2448272" cy="576262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nl-BE" sz="2400" dirty="0" err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addObject</a:t>
            </a:r>
            <a:r>
              <a:rPr lang="nl-BE" sz="2400" dirty="0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(..)</a:t>
            </a:r>
            <a:endParaRPr lang="nl-NL" sz="2400" dirty="0">
              <a:solidFill>
                <a:schemeClr val="accent2"/>
              </a:solidFill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17414" name="AutoShape 7"/>
          <p:cNvCxnSpPr>
            <a:cxnSpLocks noChangeShapeType="1"/>
          </p:cNvCxnSpPr>
          <p:nvPr/>
        </p:nvCxnSpPr>
        <p:spPr bwMode="auto">
          <a:xfrm>
            <a:off x="7666633" y="1404173"/>
            <a:ext cx="272" cy="79189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7417" name="Text Box 10"/>
          <p:cNvSpPr txBox="1">
            <a:spLocks noChangeArrowheads="1"/>
          </p:cNvSpPr>
          <p:nvPr/>
        </p:nvSpPr>
        <p:spPr bwMode="auto">
          <a:xfrm>
            <a:off x="7689210" y="3233754"/>
            <a:ext cx="863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sz="2400" dirty="0" err="1" smtClean="0"/>
              <a:t>true</a:t>
            </a:r>
            <a:endParaRPr lang="nl-NL" sz="2400" dirty="0"/>
          </a:p>
        </p:txBody>
      </p:sp>
      <p:sp>
        <p:nvSpPr>
          <p:cNvPr id="17420" name="Text Box 13"/>
          <p:cNvSpPr txBox="1">
            <a:spLocks noChangeArrowheads="1"/>
          </p:cNvSpPr>
          <p:nvPr/>
        </p:nvSpPr>
        <p:spPr bwMode="auto">
          <a:xfrm>
            <a:off x="5650681" y="2369299"/>
            <a:ext cx="9350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l-BE" sz="2400" dirty="0" err="1" smtClean="0"/>
              <a:t>false</a:t>
            </a:r>
            <a:endParaRPr lang="nl-NL" sz="2400" dirty="0"/>
          </a:p>
        </p:txBody>
      </p:sp>
      <p:sp>
        <p:nvSpPr>
          <p:cNvPr id="10254" name="AutoShape 15"/>
          <p:cNvSpPr>
            <a:spLocks noChangeArrowheads="1"/>
          </p:cNvSpPr>
          <p:nvPr/>
        </p:nvSpPr>
        <p:spPr bwMode="auto">
          <a:xfrm>
            <a:off x="6876256" y="1044133"/>
            <a:ext cx="1654200" cy="576262"/>
          </a:xfrm>
          <a:prstGeom prst="flowChartProcess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nl-BE" sz="2400" dirty="0" smtClean="0">
                <a:latin typeface="Consolas" pitchFamily="49" charset="0"/>
                <a:cs typeface="Consolas" pitchFamily="49" charset="0"/>
              </a:rPr>
              <a:t>aantal=0</a:t>
            </a:r>
            <a:endParaRPr lang="nl-NL" sz="24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0255" name="AutoShape 16"/>
          <p:cNvSpPr>
            <a:spLocks noChangeArrowheads="1"/>
          </p:cNvSpPr>
          <p:nvPr/>
        </p:nvSpPr>
        <p:spPr bwMode="auto">
          <a:xfrm>
            <a:off x="6876256" y="4716541"/>
            <a:ext cx="1654745" cy="576263"/>
          </a:xfrm>
          <a:prstGeom prst="flowChartProcess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nl-BE" sz="2400" dirty="0" smtClean="0">
                <a:latin typeface="Consolas" pitchFamily="49" charset="0"/>
                <a:cs typeface="Consolas" pitchFamily="49" charset="0"/>
              </a:rPr>
              <a:t>aantal++</a:t>
            </a:r>
            <a:endParaRPr lang="nl-NL" sz="2400" dirty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17424" name="AutoShape 17"/>
          <p:cNvCxnSpPr>
            <a:cxnSpLocks noChangeShapeType="1"/>
            <a:endCxn id="10254" idx="0"/>
          </p:cNvCxnSpPr>
          <p:nvPr/>
        </p:nvCxnSpPr>
        <p:spPr bwMode="auto">
          <a:xfrm flipH="1">
            <a:off x="7703356" y="536747"/>
            <a:ext cx="273" cy="507386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4" name="AutoShape 17"/>
          <p:cNvCxnSpPr>
            <a:cxnSpLocks noChangeShapeType="1"/>
          </p:cNvCxnSpPr>
          <p:nvPr/>
        </p:nvCxnSpPr>
        <p:spPr bwMode="auto">
          <a:xfrm flipH="1">
            <a:off x="7692658" y="3204125"/>
            <a:ext cx="595" cy="57631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9" name="AutoShape 17"/>
          <p:cNvCxnSpPr>
            <a:cxnSpLocks noChangeShapeType="1"/>
            <a:endCxn id="10255" idx="0"/>
          </p:cNvCxnSpPr>
          <p:nvPr/>
        </p:nvCxnSpPr>
        <p:spPr bwMode="auto">
          <a:xfrm>
            <a:off x="7702909" y="4356501"/>
            <a:ext cx="720" cy="36004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" name="Vorm 50"/>
          <p:cNvCxnSpPr>
            <a:stCxn id="10243" idx="1"/>
          </p:cNvCxnSpPr>
          <p:nvPr/>
        </p:nvCxnSpPr>
        <p:spPr>
          <a:xfrm rot="10800000" flipV="1">
            <a:off x="5614129" y="2736011"/>
            <a:ext cx="900649" cy="1044426"/>
          </a:xfrm>
          <a:prstGeom prst="bent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AutoShape 23"/>
          <p:cNvSpPr>
            <a:spLocks noChangeArrowheads="1"/>
          </p:cNvSpPr>
          <p:nvPr/>
        </p:nvSpPr>
        <p:spPr bwMode="auto">
          <a:xfrm>
            <a:off x="5218083" y="3780437"/>
            <a:ext cx="792088" cy="576064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BE" sz="2400" b="1" dirty="0" smtClean="0"/>
              <a:t>…</a:t>
            </a:r>
            <a:endParaRPr lang="nl-NL" b="1" dirty="0"/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6514777" y="2196261"/>
            <a:ext cx="2376264" cy="1079500"/>
          </a:xfrm>
          <a:prstGeom prst="flowChartDecision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nl-BE" sz="2400" dirty="0" smtClean="0">
                <a:latin typeface="Consolas" pitchFamily="49" charset="0"/>
                <a:cs typeface="Consolas" pitchFamily="49" charset="0"/>
              </a:rPr>
              <a:t>aantal&lt;10</a:t>
            </a:r>
            <a:endParaRPr lang="nl-NL" sz="24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3" name="Text Box 4"/>
          <p:cNvSpPr txBox="1">
            <a:spLocks noChangeArrowheads="1"/>
          </p:cNvSpPr>
          <p:nvPr/>
        </p:nvSpPr>
        <p:spPr bwMode="auto">
          <a:xfrm>
            <a:off x="232001" y="5445224"/>
            <a:ext cx="7650482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for (</a:t>
            </a:r>
            <a:r>
              <a:rPr lang="en-US" sz="2400" b="1" dirty="0" err="1" smtClean="0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2400" b="1" dirty="0" smtClean="0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b="1" dirty="0" err="1" smtClean="0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aantal</a:t>
            </a:r>
            <a:r>
              <a:rPr lang="en-US" sz="2400" b="1" dirty="0" smtClean="0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=0 ; </a:t>
            </a:r>
            <a:r>
              <a:rPr lang="en-US" sz="2400" b="1" dirty="0" err="1" smtClean="0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aantal</a:t>
            </a:r>
            <a:r>
              <a:rPr lang="en-US" sz="2400" b="1" dirty="0" smtClean="0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&lt;10 ;</a:t>
            </a:r>
            <a:r>
              <a:rPr lang="en-US" sz="2400" b="1" dirty="0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b="1" dirty="0" err="1" smtClean="0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aantal</a:t>
            </a:r>
            <a:r>
              <a:rPr lang="en-US" sz="2400" b="1" dirty="0" smtClean="0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++</a:t>
            </a:r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) {</a:t>
            </a:r>
          </a:p>
          <a:p>
            <a:pPr>
              <a:lnSpc>
                <a:spcPts val="3200"/>
              </a:lnSpc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400" b="1" dirty="0" err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addObject</a:t>
            </a:r>
            <a:r>
              <a:rPr lang="en-US" sz="2400" b="1" dirty="0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(new Worm(), …);</a:t>
            </a:r>
          </a:p>
          <a:p>
            <a:pPr>
              <a:lnSpc>
                <a:spcPts val="3200"/>
              </a:lnSpc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cxnSp>
        <p:nvCxnSpPr>
          <p:cNvPr id="46" name="Rechte verbindingslijn 45"/>
          <p:cNvCxnSpPr/>
          <p:nvPr/>
        </p:nvCxnSpPr>
        <p:spPr>
          <a:xfrm>
            <a:off x="8530456" y="5004672"/>
            <a:ext cx="43393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chte verbindingslijn 46"/>
          <p:cNvCxnSpPr/>
          <p:nvPr/>
        </p:nvCxnSpPr>
        <p:spPr>
          <a:xfrm>
            <a:off x="8970395" y="1908229"/>
            <a:ext cx="0" cy="30814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AutoShape 7"/>
          <p:cNvCxnSpPr>
            <a:cxnSpLocks noChangeShapeType="1"/>
          </p:cNvCxnSpPr>
          <p:nvPr/>
        </p:nvCxnSpPr>
        <p:spPr bwMode="auto">
          <a:xfrm flipH="1">
            <a:off x="7703629" y="1891580"/>
            <a:ext cx="126076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50900"/>
          </a:xfrm>
        </p:spPr>
        <p:txBody>
          <a:bodyPr/>
          <a:lstStyle/>
          <a:p>
            <a:pPr marL="838200" indent="-838200" algn="ctr"/>
            <a:r>
              <a:rPr lang="nl-BE" sz="4000" b="1" dirty="0" smtClean="0">
                <a:solidFill>
                  <a:schemeClr val="accent3"/>
                </a:solidFill>
                <a:latin typeface="+mn-lt"/>
              </a:rPr>
              <a:t>Syntax </a:t>
            </a:r>
            <a:r>
              <a:rPr lang="nl-BE" sz="4000" b="1" dirty="0" err="1" smtClean="0">
                <a:solidFill>
                  <a:schemeClr val="accent3"/>
                </a:solidFill>
                <a:latin typeface="+mn-lt"/>
              </a:rPr>
              <a:t>for-lus</a:t>
            </a:r>
            <a:endParaRPr lang="nl-NL" sz="4000" b="1" i="1" dirty="0" smtClean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600200"/>
            <a:ext cx="8569325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nl-NL" dirty="0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endParaRPr lang="nl-NL" dirty="0" smtClean="0">
              <a:solidFill>
                <a:schemeClr val="accent2"/>
              </a:solidFill>
            </a:endParaRP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2"/>
          </p:nvPr>
        </p:nvSpPr>
        <p:spPr>
          <a:xfrm>
            <a:off x="7086600" y="6484862"/>
            <a:ext cx="2057400" cy="365125"/>
          </a:xfrm>
        </p:spPr>
        <p:txBody>
          <a:bodyPr>
            <a:normAutofit/>
          </a:bodyPr>
          <a:lstStyle/>
          <a:p>
            <a:fld id="{07210566-7C4D-430B-A2F6-892CECDF45C3}" type="slidenum">
              <a:rPr lang="nl-BE" sz="1400" smtClean="0"/>
              <a:pPr/>
              <a:t>5</a:t>
            </a:fld>
            <a:endParaRPr lang="nl-BE" sz="1400"/>
          </a:p>
        </p:txBody>
      </p:sp>
      <p:sp>
        <p:nvSpPr>
          <p:cNvPr id="2" name="Rechthoek 1"/>
          <p:cNvSpPr/>
          <p:nvPr/>
        </p:nvSpPr>
        <p:spPr>
          <a:xfrm>
            <a:off x="323528" y="1268790"/>
            <a:ext cx="7992888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7850" indent="-577850">
              <a:defRPr/>
            </a:pPr>
            <a:r>
              <a:rPr lang="nl-BE" sz="2400" b="1" dirty="0" err="1">
                <a:latin typeface="Consolas" pitchFamily="49" charset="0"/>
                <a:cs typeface="Consolas" pitchFamily="49" charset="0"/>
              </a:rPr>
              <a:t>for</a:t>
            </a:r>
            <a:r>
              <a:rPr lang="nl-BE" sz="2400" b="1" dirty="0">
                <a:latin typeface="Consolas" pitchFamily="49" charset="0"/>
                <a:cs typeface="Consolas" pitchFamily="49" charset="0"/>
              </a:rPr>
              <a:t> (</a:t>
            </a:r>
            <a:r>
              <a:rPr lang="nl-BE" sz="2400" b="1" dirty="0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initialisatie</a:t>
            </a:r>
            <a:r>
              <a:rPr lang="nl-BE" sz="2400" b="1" i="1" dirty="0">
                <a:latin typeface="Consolas" pitchFamily="49" charset="0"/>
                <a:cs typeface="Consolas" pitchFamily="49" charset="0"/>
              </a:rPr>
              <a:t> </a:t>
            </a:r>
            <a:r>
              <a:rPr lang="nl-BE" sz="2400" b="1" dirty="0">
                <a:latin typeface="Consolas" pitchFamily="49" charset="0"/>
                <a:cs typeface="Consolas" pitchFamily="49" charset="0"/>
              </a:rPr>
              <a:t>; </a:t>
            </a:r>
            <a:r>
              <a:rPr lang="nl-BE" sz="2400" b="1" dirty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voorwaarde</a:t>
            </a:r>
            <a:r>
              <a:rPr lang="nl-BE" sz="2400" b="1" i="1" dirty="0">
                <a:latin typeface="Consolas" pitchFamily="49" charset="0"/>
                <a:cs typeface="Consolas" pitchFamily="49" charset="0"/>
              </a:rPr>
              <a:t> </a:t>
            </a:r>
            <a:r>
              <a:rPr lang="nl-BE" sz="2400" b="1" dirty="0">
                <a:latin typeface="Consolas" pitchFamily="49" charset="0"/>
                <a:cs typeface="Consolas" pitchFamily="49" charset="0"/>
              </a:rPr>
              <a:t>; </a:t>
            </a:r>
            <a:r>
              <a:rPr lang="nl-BE" sz="2400" b="1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aanpassen</a:t>
            </a:r>
            <a:r>
              <a:rPr lang="nl-BE" sz="2400" b="1" i="1" dirty="0">
                <a:latin typeface="Consolas" pitchFamily="49" charset="0"/>
                <a:cs typeface="Consolas" pitchFamily="49" charset="0"/>
              </a:rPr>
              <a:t> </a:t>
            </a:r>
            <a:r>
              <a:rPr lang="nl-BE" sz="2400" b="1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marL="577850" indent="-577850">
              <a:defRPr/>
            </a:pPr>
            <a:r>
              <a:rPr lang="nl-BE" sz="2400" b="1" dirty="0" smtClean="0">
                <a:latin typeface="Consolas" pitchFamily="49" charset="0"/>
                <a:cs typeface="Consolas" pitchFamily="49" charset="0"/>
              </a:rPr>
              <a:t>{</a:t>
            </a:r>
            <a:endParaRPr lang="nl-BE" sz="2400" b="1" dirty="0">
              <a:latin typeface="Consolas" pitchFamily="49" charset="0"/>
              <a:cs typeface="Consolas" pitchFamily="49" charset="0"/>
            </a:endParaRPr>
          </a:p>
          <a:p>
            <a:pPr marL="577850" indent="-577850">
              <a:defRPr/>
            </a:pPr>
            <a:r>
              <a:rPr lang="nl-BE" sz="2400" b="1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nl-BE" sz="2400" b="1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opdracht(en</a:t>
            </a:r>
            <a:r>
              <a:rPr lang="nl-BE" sz="2400" b="1" dirty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) </a:t>
            </a:r>
          </a:p>
          <a:p>
            <a:pPr marL="577850" indent="-577850">
              <a:defRPr/>
            </a:pPr>
            <a:r>
              <a:rPr lang="nl-BE" sz="2400" b="1" dirty="0" smtClean="0">
                <a:latin typeface="Consolas" pitchFamily="49" charset="0"/>
                <a:cs typeface="Consolas" pitchFamily="49" charset="0"/>
              </a:rPr>
              <a:t>}</a:t>
            </a:r>
            <a:endParaRPr lang="nl-BE" sz="2800" dirty="0">
              <a:latin typeface="Bookman Old Style" pitchFamily="18" charset="0"/>
            </a:endParaRPr>
          </a:p>
          <a:p>
            <a:pPr marL="457200" indent="-457200">
              <a:lnSpc>
                <a:spcPts val="4000"/>
              </a:lnSpc>
              <a:spcBef>
                <a:spcPts val="3000"/>
              </a:spcBef>
              <a:buFont typeface="Wingdings" pitchFamily="2" charset="2"/>
              <a:buChar char="§"/>
              <a:defRPr/>
            </a:pPr>
            <a:r>
              <a:rPr lang="nl-BE" sz="2800" b="1" dirty="0">
                <a:solidFill>
                  <a:schemeClr val="accent4"/>
                </a:solidFill>
                <a:cs typeface="Arial" pitchFamily="34" charset="0"/>
              </a:rPr>
              <a:t>initialisatie</a:t>
            </a:r>
            <a:r>
              <a:rPr lang="nl-BE" sz="2800" dirty="0">
                <a:cs typeface="Arial" pitchFamily="34" charset="0"/>
              </a:rPr>
              <a:t>: declaratie en initialisatie van de teller</a:t>
            </a:r>
          </a:p>
          <a:p>
            <a:pPr marL="457200" indent="-457200">
              <a:lnSpc>
                <a:spcPts val="4000"/>
              </a:lnSpc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nl-BE" sz="2800" b="1" dirty="0">
                <a:solidFill>
                  <a:schemeClr val="accent2"/>
                </a:solidFill>
                <a:cs typeface="Arial" pitchFamily="34" charset="0"/>
              </a:rPr>
              <a:t>voorwaarde</a:t>
            </a:r>
            <a:r>
              <a:rPr lang="nl-BE" sz="2800" dirty="0">
                <a:cs typeface="Arial" pitchFamily="34" charset="0"/>
              </a:rPr>
              <a:t>: voorwaarde waaraan de teller moet </a:t>
            </a:r>
            <a:r>
              <a:rPr lang="nl-BE" sz="2800" dirty="0" smtClean="0">
                <a:cs typeface="Arial" pitchFamily="34" charset="0"/>
              </a:rPr>
              <a:t>	voldoen </a:t>
            </a:r>
            <a:r>
              <a:rPr lang="nl-BE" sz="2800" dirty="0">
                <a:cs typeface="Arial" pitchFamily="34" charset="0"/>
              </a:rPr>
              <a:t>opdat de </a:t>
            </a:r>
            <a:r>
              <a:rPr lang="nl-BE" sz="2800" b="1" dirty="0">
                <a:solidFill>
                  <a:schemeClr val="tx2"/>
                </a:solidFill>
                <a:cs typeface="Arial" pitchFamily="34" charset="0"/>
              </a:rPr>
              <a:t>opdracht(en)</a:t>
            </a:r>
            <a:r>
              <a:rPr lang="nl-BE" sz="2800" dirty="0">
                <a:solidFill>
                  <a:schemeClr val="hlink"/>
                </a:solidFill>
                <a:cs typeface="Arial" pitchFamily="34" charset="0"/>
              </a:rPr>
              <a:t> </a:t>
            </a:r>
            <a:r>
              <a:rPr lang="nl-BE" sz="2800" dirty="0">
                <a:cs typeface="Arial" pitchFamily="34" charset="0"/>
              </a:rPr>
              <a:t>herhaald </a:t>
            </a:r>
            <a:r>
              <a:rPr lang="nl-BE" sz="2800" dirty="0" smtClean="0">
                <a:cs typeface="Arial" pitchFamily="34" charset="0"/>
              </a:rPr>
              <a:t>	zouden </a:t>
            </a:r>
            <a:r>
              <a:rPr lang="nl-BE" sz="2800" dirty="0">
                <a:cs typeface="Arial" pitchFamily="34" charset="0"/>
              </a:rPr>
              <a:t>worden</a:t>
            </a:r>
          </a:p>
          <a:p>
            <a:pPr marL="457200" indent="-457200">
              <a:lnSpc>
                <a:spcPts val="4000"/>
              </a:lnSpc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nl-BE" sz="28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aanpassen</a:t>
            </a:r>
            <a:r>
              <a:rPr lang="nl-BE" sz="2800" dirty="0">
                <a:cs typeface="Arial" pitchFamily="34" charset="0"/>
              </a:rPr>
              <a:t>: opdracht waarmee de teller aangepast </a:t>
            </a:r>
            <a:r>
              <a:rPr lang="nl-BE" sz="2800" dirty="0" smtClean="0">
                <a:cs typeface="Arial" pitchFamily="34" charset="0"/>
              </a:rPr>
              <a:t>	wordt</a:t>
            </a:r>
            <a:endParaRPr lang="nl-BE" sz="2800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39540"/>
          </a:xfrm>
        </p:spPr>
        <p:txBody>
          <a:bodyPr/>
          <a:lstStyle/>
          <a:p>
            <a:pPr marL="838200" indent="-838200" algn="ctr"/>
            <a:r>
              <a:rPr lang="nl-BE" sz="4000" b="1" dirty="0" smtClean="0">
                <a:solidFill>
                  <a:schemeClr val="accent3"/>
                </a:solidFill>
                <a:latin typeface="+mn-lt"/>
              </a:rPr>
              <a:t>Verwerking </a:t>
            </a:r>
            <a:r>
              <a:rPr lang="nl-BE" sz="4000" b="1" dirty="0" err="1" smtClean="0">
                <a:solidFill>
                  <a:schemeClr val="accent3"/>
                </a:solidFill>
                <a:latin typeface="+mn-lt"/>
              </a:rPr>
              <a:t>for</a:t>
            </a:r>
            <a:r>
              <a:rPr lang="nl-BE" sz="4000" b="1" dirty="0" smtClean="0">
                <a:solidFill>
                  <a:schemeClr val="accent3"/>
                </a:solidFill>
                <a:latin typeface="+mn-lt"/>
              </a:rPr>
              <a:t>-lus</a:t>
            </a:r>
            <a:endParaRPr lang="nl-NL" sz="4000" b="1" i="1" dirty="0" smtClean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310519"/>
            <a:ext cx="7973937" cy="4680520"/>
          </a:xfrm>
        </p:spPr>
        <p:txBody>
          <a:bodyPr>
            <a:noAutofit/>
          </a:bodyPr>
          <a:lstStyle/>
          <a:p>
            <a:pPr marL="577850" lvl="0" indent="-577850">
              <a:spcBef>
                <a:spcPts val="0"/>
              </a:spcBef>
              <a:buClrTx/>
              <a:buNone/>
              <a:defRPr/>
            </a:pPr>
            <a:r>
              <a:rPr lang="nl-BE" sz="2400" b="1" dirty="0" err="1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for</a:t>
            </a:r>
            <a:r>
              <a:rPr lang="nl-BE" sz="24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(</a:t>
            </a:r>
            <a:r>
              <a:rPr lang="nl-BE" sz="2400" b="1" dirty="0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initialisatie</a:t>
            </a:r>
            <a:r>
              <a:rPr lang="nl-BE" sz="2400" b="1" i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nl-BE" sz="24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; </a:t>
            </a:r>
            <a:r>
              <a:rPr lang="nl-BE" sz="2400" b="1" dirty="0">
                <a:solidFill>
                  <a:srgbClr val="9F2936"/>
                </a:solidFill>
                <a:latin typeface="Consolas" pitchFamily="49" charset="0"/>
                <a:cs typeface="Consolas" pitchFamily="49" charset="0"/>
              </a:rPr>
              <a:t>voorwaarde</a:t>
            </a:r>
            <a:r>
              <a:rPr lang="nl-BE" sz="2400" b="1" i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nl-BE" sz="24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; </a:t>
            </a:r>
            <a:r>
              <a:rPr lang="nl-BE" sz="2400" b="1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aanpassen</a:t>
            </a:r>
            <a:r>
              <a:rPr lang="nl-BE" sz="2400" b="1" i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nl-BE" sz="24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pPr marL="577850" lvl="0" indent="-577850">
              <a:spcBef>
                <a:spcPts val="0"/>
              </a:spcBef>
              <a:buClrTx/>
              <a:buNone/>
              <a:defRPr/>
            </a:pPr>
            <a:r>
              <a:rPr lang="nl-BE" sz="24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{</a:t>
            </a:r>
          </a:p>
          <a:p>
            <a:pPr marL="577850" lvl="0" indent="-577850">
              <a:spcBef>
                <a:spcPts val="0"/>
              </a:spcBef>
              <a:buClrTx/>
              <a:buNone/>
              <a:defRPr/>
            </a:pPr>
            <a:r>
              <a:rPr lang="nl-BE" sz="24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nl-BE" sz="2400" b="1" dirty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opdracht(en) </a:t>
            </a:r>
          </a:p>
          <a:p>
            <a:pPr marL="577850" lvl="0" indent="-577850">
              <a:spcBef>
                <a:spcPts val="0"/>
              </a:spcBef>
              <a:buClrTx/>
              <a:buNone/>
              <a:defRPr/>
            </a:pPr>
            <a:r>
              <a:rPr lang="nl-BE" sz="24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}</a:t>
            </a:r>
          </a:p>
          <a:p>
            <a:pPr marL="360363" indent="-360363">
              <a:buNone/>
              <a:defRPr/>
            </a:pPr>
            <a:endParaRPr lang="nl-BE" sz="1600" dirty="0"/>
          </a:p>
          <a:p>
            <a:pPr marL="360363" indent="-360363">
              <a:buNone/>
              <a:defRPr/>
            </a:pPr>
            <a:r>
              <a:rPr lang="nl-BE" sz="2800" b="1" u="sng" dirty="0">
                <a:cs typeface="Arial" pitchFamily="34" charset="0"/>
              </a:rPr>
              <a:t>werking</a:t>
            </a:r>
          </a:p>
          <a:p>
            <a:pPr marL="360363" indent="-360363">
              <a:lnSpc>
                <a:spcPts val="3600"/>
              </a:lnSpc>
              <a:spcBef>
                <a:spcPts val="1200"/>
              </a:spcBef>
              <a:buNone/>
              <a:defRPr/>
            </a:pPr>
            <a:r>
              <a:rPr lang="nl-BE" sz="2800" dirty="0" smtClean="0">
                <a:cs typeface="Arial" pitchFamily="34" charset="0"/>
              </a:rPr>
              <a:t>voer </a:t>
            </a:r>
            <a:r>
              <a:rPr lang="nl-BE" sz="2800" dirty="0">
                <a:cs typeface="Arial" pitchFamily="34" charset="0"/>
              </a:rPr>
              <a:t>de </a:t>
            </a:r>
            <a:r>
              <a:rPr lang="nl-BE" sz="2800" b="1" dirty="0">
                <a:solidFill>
                  <a:schemeClr val="accent4"/>
                </a:solidFill>
                <a:cs typeface="Arial" pitchFamily="34" charset="0"/>
              </a:rPr>
              <a:t>initialisatie</a:t>
            </a:r>
            <a:r>
              <a:rPr lang="nl-BE" sz="2800" dirty="0">
                <a:cs typeface="Arial" pitchFamily="34" charset="0"/>
              </a:rPr>
              <a:t>-opdracht uit</a:t>
            </a:r>
          </a:p>
          <a:p>
            <a:pPr marL="360363" indent="-360363">
              <a:lnSpc>
                <a:spcPts val="3600"/>
              </a:lnSpc>
              <a:buNone/>
              <a:defRPr/>
            </a:pPr>
            <a:r>
              <a:rPr lang="nl-BE" sz="2800" dirty="0" smtClean="0">
                <a:cs typeface="Arial" pitchFamily="34" charset="0"/>
              </a:rPr>
              <a:t>ZOLANG </a:t>
            </a:r>
            <a:r>
              <a:rPr lang="nl-BE" sz="2800" dirty="0">
                <a:cs typeface="Arial" pitchFamily="34" charset="0"/>
              </a:rPr>
              <a:t>de </a:t>
            </a:r>
            <a:r>
              <a:rPr lang="nl-BE" sz="2800" b="1" dirty="0">
                <a:solidFill>
                  <a:schemeClr val="accent2"/>
                </a:solidFill>
                <a:cs typeface="Arial" pitchFamily="34" charset="0"/>
              </a:rPr>
              <a:t>voorwaarde</a:t>
            </a:r>
            <a:r>
              <a:rPr lang="nl-BE" sz="2800" dirty="0">
                <a:cs typeface="Arial" pitchFamily="34" charset="0"/>
              </a:rPr>
              <a:t> voldaan is</a:t>
            </a:r>
          </a:p>
          <a:p>
            <a:pPr marL="360363" indent="-360363">
              <a:lnSpc>
                <a:spcPts val="3600"/>
              </a:lnSpc>
              <a:buNone/>
              <a:defRPr/>
            </a:pPr>
            <a:r>
              <a:rPr lang="nl-BE" sz="2800" dirty="0" smtClean="0">
                <a:cs typeface="Arial" pitchFamily="34" charset="0"/>
              </a:rPr>
              <a:t> </a:t>
            </a:r>
            <a:r>
              <a:rPr lang="nl-BE" sz="2800" dirty="0">
                <a:cs typeface="Arial" pitchFamily="34" charset="0"/>
              </a:rPr>
              <a:t>	voer de </a:t>
            </a:r>
            <a:r>
              <a:rPr lang="nl-BE" sz="2800" b="1" dirty="0">
                <a:solidFill>
                  <a:schemeClr val="tx2"/>
                </a:solidFill>
                <a:cs typeface="Arial" pitchFamily="34" charset="0"/>
              </a:rPr>
              <a:t>opdracht(en)</a:t>
            </a:r>
            <a:r>
              <a:rPr lang="nl-BE" sz="2800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nl-BE" sz="2800" dirty="0">
                <a:cs typeface="Arial" pitchFamily="34" charset="0"/>
              </a:rPr>
              <a:t>uit </a:t>
            </a:r>
          </a:p>
          <a:p>
            <a:pPr marL="360363" indent="-360363">
              <a:lnSpc>
                <a:spcPts val="3600"/>
              </a:lnSpc>
              <a:buNone/>
              <a:defRPr/>
            </a:pPr>
            <a:r>
              <a:rPr lang="nl-BE" sz="2800" dirty="0">
                <a:cs typeface="Arial" pitchFamily="34" charset="0"/>
              </a:rPr>
              <a:t>	voer de </a:t>
            </a:r>
            <a:r>
              <a:rPr lang="nl-BE" sz="28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aanpassen</a:t>
            </a:r>
            <a:r>
              <a:rPr lang="nl-BE" sz="2800" dirty="0">
                <a:cs typeface="Arial" pitchFamily="34" charset="0"/>
              </a:rPr>
              <a:t>-opdracht uit</a:t>
            </a:r>
            <a:endParaRPr lang="nl-NL" sz="2800" dirty="0">
              <a:cs typeface="Arial" pitchFamily="34" charset="0"/>
            </a:endParaRPr>
          </a:p>
          <a:p>
            <a:pPr eaLnBrk="1" hangingPunct="1">
              <a:buFontTx/>
              <a:buNone/>
            </a:pPr>
            <a:endParaRPr lang="nl-NL" sz="2800" dirty="0" smtClean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2"/>
          </p:nvPr>
        </p:nvSpPr>
        <p:spPr>
          <a:xfrm>
            <a:off x="7086600" y="6482352"/>
            <a:ext cx="2057400" cy="365125"/>
          </a:xfrm>
        </p:spPr>
        <p:txBody>
          <a:bodyPr>
            <a:normAutofit/>
          </a:bodyPr>
          <a:lstStyle/>
          <a:p>
            <a:fld id="{07210566-7C4D-430B-A2F6-892CECDF45C3}" type="slidenum">
              <a:rPr lang="nl-BE" sz="1400" smtClean="0"/>
              <a:pPr/>
              <a:t>6</a:t>
            </a:fld>
            <a:endParaRPr lang="nl-BE" sz="1400"/>
          </a:p>
        </p:txBody>
      </p:sp>
      <p:sp>
        <p:nvSpPr>
          <p:cNvPr id="31" name="AutoShape 5"/>
          <p:cNvSpPr>
            <a:spLocks noChangeArrowheads="1"/>
          </p:cNvSpPr>
          <p:nvPr/>
        </p:nvSpPr>
        <p:spPr bwMode="auto">
          <a:xfrm>
            <a:off x="5639419" y="3347276"/>
            <a:ext cx="2270125" cy="930886"/>
          </a:xfrm>
          <a:prstGeom prst="flowChartDecis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BE"/>
          </a:p>
        </p:txBody>
      </p:sp>
      <p:sp>
        <p:nvSpPr>
          <p:cNvPr id="32" name="Rectangle 6"/>
          <p:cNvSpPr>
            <a:spLocks noChangeArrowheads="1"/>
          </p:cNvSpPr>
          <p:nvPr/>
        </p:nvSpPr>
        <p:spPr bwMode="auto">
          <a:xfrm>
            <a:off x="5825157" y="4859825"/>
            <a:ext cx="1828800" cy="5159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BE"/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5895007" y="3581887"/>
            <a:ext cx="17970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 smtClean="0">
                <a:solidFill>
                  <a:schemeClr val="accent2"/>
                </a:solidFill>
              </a:rPr>
              <a:t>voorwaarde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6815757" y="4296262"/>
            <a:ext cx="838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true</a:t>
            </a:r>
          </a:p>
        </p:txBody>
      </p:sp>
      <p:sp>
        <p:nvSpPr>
          <p:cNvPr id="36" name="Line 11"/>
          <p:cNvSpPr>
            <a:spLocks noChangeShapeType="1"/>
          </p:cNvSpPr>
          <p:nvPr/>
        </p:nvSpPr>
        <p:spPr bwMode="auto">
          <a:xfrm>
            <a:off x="6802724" y="2737676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l-BE"/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5959946" y="4877925"/>
            <a:ext cx="16610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 smtClean="0">
                <a:solidFill>
                  <a:schemeClr val="tx2"/>
                </a:solidFill>
              </a:rPr>
              <a:t>opdrachten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38" name="Text Box 14"/>
          <p:cNvSpPr txBox="1">
            <a:spLocks noChangeArrowheads="1"/>
          </p:cNvSpPr>
          <p:nvPr/>
        </p:nvSpPr>
        <p:spPr bwMode="auto">
          <a:xfrm>
            <a:off x="5989464" y="2247296"/>
            <a:ext cx="1643062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accent4"/>
                </a:solidFill>
              </a:rPr>
              <a:t>initialisatie</a:t>
            </a:r>
            <a:endParaRPr lang="en-US" sz="2400" b="1" dirty="0">
              <a:solidFill>
                <a:schemeClr val="accent4"/>
              </a:solidFill>
            </a:endParaRPr>
          </a:p>
        </p:txBody>
      </p:sp>
      <p:sp>
        <p:nvSpPr>
          <p:cNvPr id="39" name="Text Box 15"/>
          <p:cNvSpPr txBox="1">
            <a:spLocks noChangeArrowheads="1"/>
          </p:cNvSpPr>
          <p:nvPr/>
        </p:nvSpPr>
        <p:spPr bwMode="auto">
          <a:xfrm>
            <a:off x="5904532" y="5713900"/>
            <a:ext cx="1798638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aanpassen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Line 11"/>
          <p:cNvSpPr>
            <a:spLocks noChangeShapeType="1"/>
          </p:cNvSpPr>
          <p:nvPr/>
        </p:nvSpPr>
        <p:spPr bwMode="auto">
          <a:xfrm>
            <a:off x="6774481" y="4250225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l-BE"/>
          </a:p>
        </p:txBody>
      </p:sp>
      <p:sp>
        <p:nvSpPr>
          <p:cNvPr id="26" name="Line 11"/>
          <p:cNvSpPr>
            <a:spLocks noChangeShapeType="1"/>
          </p:cNvSpPr>
          <p:nvPr/>
        </p:nvSpPr>
        <p:spPr bwMode="auto">
          <a:xfrm>
            <a:off x="6774481" y="5369286"/>
            <a:ext cx="0" cy="34461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l-BE"/>
          </a:p>
        </p:txBody>
      </p:sp>
      <p:cxnSp>
        <p:nvCxnSpPr>
          <p:cNvPr id="27" name="Gebogen verbindingslijn 26"/>
          <p:cNvCxnSpPr/>
          <p:nvPr/>
        </p:nvCxnSpPr>
        <p:spPr>
          <a:xfrm flipH="1" flipV="1">
            <a:off x="6827689" y="2981006"/>
            <a:ext cx="864368" cy="3092176"/>
          </a:xfrm>
          <a:prstGeom prst="bentConnector4">
            <a:avLst>
              <a:gd name="adj1" fmla="val -55539"/>
              <a:gd name="adj2" fmla="val 101234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2722"/>
          </a:xfrm>
        </p:spPr>
        <p:txBody>
          <a:bodyPr/>
          <a:lstStyle/>
          <a:p>
            <a:pPr algn="ctr"/>
            <a:r>
              <a:rPr lang="nl-BE" sz="4000" b="1" dirty="0" smtClean="0">
                <a:solidFill>
                  <a:schemeClr val="accent3"/>
                </a:solidFill>
                <a:latin typeface="+mn-lt"/>
              </a:rPr>
              <a:t>Oefening </a:t>
            </a:r>
            <a:endParaRPr lang="nl-BE" sz="4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251520" y="1052736"/>
            <a:ext cx="8496944" cy="5544616"/>
          </a:xfrm>
        </p:spPr>
        <p:txBody>
          <a:bodyPr>
            <a:noAutofit/>
          </a:bodyPr>
          <a:lstStyle/>
          <a:p>
            <a:pPr marL="114300" indent="0">
              <a:lnSpc>
                <a:spcPts val="3600"/>
              </a:lnSpc>
              <a:buNone/>
            </a:pPr>
            <a:r>
              <a:rPr lang="nl-BE" sz="2600" dirty="0" smtClean="0"/>
              <a:t>Hoeveel wormen en krabben worden er toegevoegd aan de wereld? </a:t>
            </a:r>
          </a:p>
          <a:p>
            <a:pPr marL="114300" indent="0">
              <a:lnSpc>
                <a:spcPts val="3600"/>
              </a:lnSpc>
              <a:buNone/>
            </a:pPr>
            <a:endParaRPr lang="nl-BE" sz="2600" dirty="0"/>
          </a:p>
          <a:p>
            <a:pPr marL="114300" indent="0">
              <a:lnSpc>
                <a:spcPts val="3600"/>
              </a:lnSpc>
              <a:buNone/>
            </a:pPr>
            <a:endParaRPr lang="nl-BE" sz="2600" dirty="0" smtClean="0"/>
          </a:p>
          <a:p>
            <a:pPr marL="114300" indent="0">
              <a:lnSpc>
                <a:spcPts val="3600"/>
              </a:lnSpc>
              <a:buNone/>
            </a:pPr>
            <a:endParaRPr lang="nl-BE" sz="2600" dirty="0"/>
          </a:p>
          <a:p>
            <a:pPr marL="114300" indent="0">
              <a:lnSpc>
                <a:spcPts val="3600"/>
              </a:lnSpc>
              <a:buNone/>
            </a:pPr>
            <a:endParaRPr lang="nl-BE" sz="2600" dirty="0" smtClean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7066359" y="6511503"/>
            <a:ext cx="2057400" cy="365125"/>
          </a:xfrm>
        </p:spPr>
        <p:txBody>
          <a:bodyPr>
            <a:normAutofit/>
          </a:bodyPr>
          <a:lstStyle/>
          <a:p>
            <a:fld id="{07210566-7C4D-430B-A2F6-892CECDF45C3}" type="slidenum">
              <a:rPr lang="nl-BE" sz="1400" smtClean="0"/>
              <a:pPr/>
              <a:t>7</a:t>
            </a:fld>
            <a:endParaRPr lang="nl-BE" sz="1400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55576" y="2369631"/>
            <a:ext cx="7704856" cy="386259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14300" indent="0">
              <a:lnSpc>
                <a:spcPts val="3900"/>
              </a:lnSpc>
              <a:spcBef>
                <a:spcPts val="1200"/>
              </a:spcBef>
              <a:buNone/>
            </a:pPr>
            <a:r>
              <a:rPr lang="nl-BE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nl-BE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(int i=0 ; i==10 ; i++) {</a:t>
            </a:r>
          </a:p>
          <a:p>
            <a:pPr marL="114300" indent="0">
              <a:lnSpc>
                <a:spcPts val="3900"/>
              </a:lnSpc>
              <a:spcBef>
                <a:spcPts val="1200"/>
              </a:spcBef>
              <a:buNone/>
            </a:pPr>
            <a:r>
              <a:rPr lang="nl-BE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l-BE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nl-BE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addObject</a:t>
            </a:r>
            <a:r>
              <a:rPr lang="nl-BE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(new Worm(), … , …);</a:t>
            </a:r>
          </a:p>
          <a:p>
            <a:pPr marL="114300" indent="0">
              <a:lnSpc>
                <a:spcPts val="3900"/>
              </a:lnSpc>
              <a:spcBef>
                <a:spcPts val="1200"/>
              </a:spcBef>
              <a:buNone/>
            </a:pPr>
            <a:r>
              <a:rPr lang="nl-BE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114300" indent="0">
              <a:lnSpc>
                <a:spcPts val="3900"/>
              </a:lnSpc>
              <a:spcBef>
                <a:spcPts val="1200"/>
              </a:spcBef>
              <a:buNone/>
            </a:pPr>
            <a:r>
              <a:rPr lang="nl-BE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nl-BE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(int i=20 ; i&gt;10 ; i-=2) {</a:t>
            </a:r>
          </a:p>
          <a:p>
            <a:pPr marL="114300">
              <a:lnSpc>
                <a:spcPts val="3900"/>
              </a:lnSpc>
              <a:spcBef>
                <a:spcPts val="1200"/>
              </a:spcBef>
            </a:pPr>
            <a:r>
              <a:rPr lang="nl-BE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nl-BE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addObject</a:t>
            </a:r>
            <a:r>
              <a:rPr lang="nl-BE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(new </a:t>
            </a:r>
            <a:r>
              <a:rPr lang="nl-BE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Crab</a:t>
            </a:r>
            <a:r>
              <a:rPr lang="nl-BE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(), </a:t>
            </a:r>
            <a:r>
              <a:rPr lang="nl-BE" sz="2400" dirty="0">
                <a:latin typeface="Consolas" panose="020B0609020204030204" pitchFamily="49" charset="0"/>
                <a:cs typeface="Consolas" panose="020B0609020204030204" pitchFamily="49" charset="0"/>
              </a:rPr>
              <a:t>… , </a:t>
            </a:r>
            <a:r>
              <a:rPr lang="nl-BE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…);</a:t>
            </a:r>
          </a:p>
          <a:p>
            <a:pPr marL="114300" indent="0">
              <a:lnSpc>
                <a:spcPts val="3900"/>
              </a:lnSpc>
              <a:spcBef>
                <a:spcPts val="1200"/>
              </a:spcBef>
              <a:buNone/>
            </a:pPr>
            <a:r>
              <a:rPr lang="nl-BE" sz="2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8157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pPr algn="ctr"/>
            <a:r>
              <a:rPr lang="nl-BE" sz="4000" b="1" dirty="0" smtClean="0">
                <a:solidFill>
                  <a:schemeClr val="accent3"/>
                </a:solidFill>
                <a:latin typeface="+mn-lt"/>
              </a:rPr>
              <a:t>Opmerkingen – goede </a:t>
            </a:r>
            <a:r>
              <a:rPr lang="nl-BE" sz="4000" b="1" dirty="0" err="1" smtClean="0">
                <a:solidFill>
                  <a:schemeClr val="accent3"/>
                </a:solidFill>
                <a:latin typeface="+mn-lt"/>
              </a:rPr>
              <a:t>for-lus</a:t>
            </a:r>
            <a:endParaRPr lang="nl-NL" sz="4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278531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412776"/>
            <a:ext cx="7920880" cy="4800600"/>
          </a:xfrm>
        </p:spPr>
        <p:txBody>
          <a:bodyPr>
            <a:normAutofit/>
          </a:bodyPr>
          <a:lstStyle/>
          <a:p>
            <a:pPr marL="446088" indent="-331788">
              <a:lnSpc>
                <a:spcPts val="4000"/>
              </a:lnSpc>
            </a:pPr>
            <a:r>
              <a:rPr lang="nl-BE" sz="2800" dirty="0"/>
              <a:t>De teller is alleen gedeclareerd in de </a:t>
            </a:r>
            <a:r>
              <a:rPr lang="nl-BE" sz="2800" dirty="0" err="1"/>
              <a:t>for-lus</a:t>
            </a:r>
            <a:endParaRPr lang="nl-BE" sz="2800" dirty="0"/>
          </a:p>
          <a:p>
            <a:pPr marL="446088" indent="-331788">
              <a:lnSpc>
                <a:spcPts val="4000"/>
              </a:lnSpc>
            </a:pPr>
            <a:r>
              <a:rPr lang="nl-BE" sz="2800" dirty="0"/>
              <a:t>De teller mag niet gewijzigd worden in de </a:t>
            </a:r>
            <a:r>
              <a:rPr lang="nl-BE" sz="2800" dirty="0" smtClean="0"/>
              <a:t>body (tussen { en })  van de </a:t>
            </a:r>
            <a:r>
              <a:rPr lang="nl-BE" sz="2800" dirty="0" err="1" smtClean="0"/>
              <a:t>for-lus</a:t>
            </a:r>
            <a:endParaRPr lang="nl-BE" sz="2800" dirty="0"/>
          </a:p>
          <a:p>
            <a:pPr marL="446088" indent="-331788">
              <a:lnSpc>
                <a:spcPts val="4000"/>
              </a:lnSpc>
            </a:pPr>
            <a:r>
              <a:rPr lang="nl-BE" sz="2800" dirty="0" smtClean="0"/>
              <a:t>De begin- </a:t>
            </a:r>
            <a:r>
              <a:rPr lang="nl-BE" sz="2800" dirty="0"/>
              <a:t>en de eindwaarde van de teller mogen niet veranderd worden in de </a:t>
            </a:r>
            <a:r>
              <a:rPr lang="nl-BE" sz="2800" dirty="0" smtClean="0"/>
              <a:t>body van de </a:t>
            </a:r>
            <a:r>
              <a:rPr lang="nl-BE" sz="2800" dirty="0" err="1" smtClean="0"/>
              <a:t>for-lus</a:t>
            </a:r>
            <a:endParaRPr lang="nl-BE" sz="2800" dirty="0"/>
          </a:p>
          <a:p>
            <a:pPr marL="446088" indent="-331788">
              <a:lnSpc>
                <a:spcPts val="4000"/>
              </a:lnSpc>
            </a:pPr>
            <a:r>
              <a:rPr lang="nl-BE" sz="2800" dirty="0"/>
              <a:t>De teller is </a:t>
            </a:r>
            <a:r>
              <a:rPr lang="nl-BE" sz="2800" dirty="0" smtClean="0"/>
              <a:t>een </a:t>
            </a:r>
            <a:r>
              <a:rPr lang="nl-BE" sz="2800" dirty="0"/>
              <a:t>geheel </a:t>
            </a:r>
            <a:r>
              <a:rPr lang="nl-BE" sz="2800" dirty="0" smtClean="0"/>
              <a:t>getal</a:t>
            </a:r>
          </a:p>
          <a:p>
            <a:pPr marL="446088" indent="-331788">
              <a:lnSpc>
                <a:spcPts val="4000"/>
              </a:lnSpc>
            </a:pPr>
            <a:r>
              <a:rPr lang="nl-BE" sz="2800" dirty="0" smtClean="0"/>
              <a:t>Verkorte notatie</a:t>
            </a:r>
            <a:endParaRPr lang="nl-NL" sz="280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>
            <a:normAutofit/>
          </a:bodyPr>
          <a:lstStyle/>
          <a:p>
            <a:fld id="{29D4BF86-1E13-4571-A2AA-911B1FE324D2}" type="slidenum">
              <a:rPr lang="nl-NL" sz="1400"/>
              <a:pPr/>
              <a:t>8</a:t>
            </a:fld>
            <a:endParaRPr lang="nl-NL" sz="140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27584" y="5557301"/>
            <a:ext cx="3672408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2400" b="1" dirty="0" err="1" smtClean="0">
                <a:latin typeface="Consolas" pitchFamily="49" charset="0"/>
                <a:cs typeface="Consolas" pitchFamily="49" charset="0"/>
              </a:rPr>
              <a:t>aantal</a:t>
            </a:r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2400" b="1" dirty="0" err="1" smtClean="0">
                <a:latin typeface="Consolas" pitchFamily="49" charset="0"/>
                <a:cs typeface="Consolas" pitchFamily="49" charset="0"/>
              </a:rPr>
              <a:t>aantal</a:t>
            </a:r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 + 1;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652120" y="5557301"/>
            <a:ext cx="211341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2400" b="1" dirty="0" err="1" smtClean="0">
                <a:latin typeface="Consolas" pitchFamily="49" charset="0"/>
                <a:cs typeface="Consolas" pitchFamily="49" charset="0"/>
              </a:rPr>
              <a:t>aantal</a:t>
            </a:r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++;</a:t>
            </a:r>
            <a:endParaRPr lang="en-US" sz="2400" b="1" dirty="0" smtClean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" name="PIJL-RECHTS 1"/>
          <p:cNvSpPr/>
          <p:nvPr/>
        </p:nvSpPr>
        <p:spPr>
          <a:xfrm>
            <a:off x="4644008" y="5619522"/>
            <a:ext cx="720080" cy="389657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2722"/>
          </a:xfrm>
        </p:spPr>
        <p:txBody>
          <a:bodyPr/>
          <a:lstStyle/>
          <a:p>
            <a:pPr algn="ctr"/>
            <a:r>
              <a:rPr lang="nl-BE" sz="4000" b="1" dirty="0" smtClean="0">
                <a:solidFill>
                  <a:schemeClr val="accent3"/>
                </a:solidFill>
                <a:latin typeface="+mn-lt"/>
              </a:rPr>
              <a:t>Oefening</a:t>
            </a:r>
            <a:endParaRPr lang="nl-BE" sz="4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395536" y="1124744"/>
            <a:ext cx="8064896" cy="4800600"/>
          </a:xfrm>
        </p:spPr>
        <p:txBody>
          <a:bodyPr>
            <a:noAutofit/>
          </a:bodyPr>
          <a:lstStyle/>
          <a:p>
            <a:pPr marL="320040" lvl="1" indent="-320040">
              <a:lnSpc>
                <a:spcPts val="4000"/>
              </a:lnSpc>
              <a:spcBef>
                <a:spcPts val="0"/>
              </a:spcBef>
              <a:buClr>
                <a:schemeClr val="accent2"/>
              </a:buClr>
              <a:buSzPct val="60000"/>
              <a:buNone/>
            </a:pPr>
            <a:r>
              <a:rPr lang="nl-BE" sz="2800" dirty="0" smtClean="0"/>
              <a:t>Schrijf een methode </a:t>
            </a:r>
            <a:r>
              <a:rPr lang="nl-BE" sz="2400" b="1" dirty="0" err="1" smtClean="0">
                <a:latin typeface="Consolas" pitchFamily="49" charset="0"/>
                <a:cs typeface="Consolas" pitchFamily="49" charset="0"/>
              </a:rPr>
              <a:t>void</a:t>
            </a:r>
            <a:r>
              <a:rPr lang="nl-BE" sz="2400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nl-BE" sz="2400" b="1" dirty="0" err="1" smtClean="0">
                <a:latin typeface="Consolas" pitchFamily="49" charset="0"/>
                <a:cs typeface="Consolas" pitchFamily="49" charset="0"/>
              </a:rPr>
              <a:t>zetKrabben</a:t>
            </a:r>
            <a:r>
              <a:rPr lang="nl-BE" sz="2400" b="1" dirty="0" smtClean="0">
                <a:latin typeface="Consolas" pitchFamily="49" charset="0"/>
                <a:cs typeface="Consolas" pitchFamily="49" charset="0"/>
              </a:rPr>
              <a:t>(int aantal)</a:t>
            </a:r>
          </a:p>
          <a:p>
            <a:pPr marL="0" lvl="1" indent="0">
              <a:lnSpc>
                <a:spcPts val="4000"/>
              </a:lnSpc>
              <a:spcBef>
                <a:spcPts val="0"/>
              </a:spcBef>
              <a:buClr>
                <a:schemeClr val="accent2"/>
              </a:buClr>
              <a:buSzPct val="60000"/>
              <a:buNone/>
            </a:pPr>
            <a:r>
              <a:rPr lang="nl-BE" sz="2800" dirty="0"/>
              <a:t>d</a:t>
            </a:r>
            <a:r>
              <a:rPr lang="nl-BE" sz="2800" dirty="0" smtClean="0"/>
              <a:t>ie </a:t>
            </a:r>
            <a:r>
              <a:rPr lang="nl-BE" sz="2400" b="1" dirty="0" smtClean="0">
                <a:latin typeface="Consolas" pitchFamily="49" charset="0"/>
                <a:cs typeface="Consolas" pitchFamily="49" charset="0"/>
              </a:rPr>
              <a:t>aantal</a:t>
            </a:r>
            <a:r>
              <a:rPr lang="nl-BE" sz="2800" dirty="0" smtClean="0"/>
              <a:t> krabben op willekeurige posities in de wereld plaatst. Zorg er                                                                                                wel voor dat alle                                                                                           krabben volledig                                                                                                  binnen de wereld                                                                                           passen (en niet half                                                                               in de rand geplaatst                                                                  worden). 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>
            <a:normAutofit/>
          </a:bodyPr>
          <a:lstStyle/>
          <a:p>
            <a:fld id="{07210566-7C4D-430B-A2F6-892CECDF45C3}" type="slidenum">
              <a:rPr lang="nl-BE" sz="1400" smtClean="0"/>
              <a:pPr/>
              <a:t>9</a:t>
            </a:fld>
            <a:endParaRPr lang="nl-BE" sz="14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287213"/>
            <a:ext cx="4392488" cy="4409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147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Universiteit Gent">
      <a:dk1>
        <a:sysClr val="windowText" lastClr="000000"/>
      </a:dk1>
      <a:lt1>
        <a:sysClr val="window" lastClr="FFFFFF"/>
      </a:lt1>
      <a:dk2>
        <a:srgbClr val="1E64C8"/>
      </a:dk2>
      <a:lt2>
        <a:srgbClr val="FFD200"/>
      </a:lt2>
      <a:accent1>
        <a:srgbClr val="1E64C8"/>
      </a:accent1>
      <a:accent2>
        <a:srgbClr val="FFD2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niversiteit G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1750">
          <a:solidFill>
            <a:srgbClr val="1E64C8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0">
          <a:headEnd type="triangle" w="lg" len="lg"/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120000"/>
          </a:lnSpc>
          <a:defRPr sz="25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-NL-EA_1_0_13.potx" id="{5F6C1209-3523-440E-8533-DCE97EC5C651}" vid="{6C779022-81AC-4A5D-B0C5-44F49FEE6A6E}"/>
    </a:ext>
  </a:extLst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F6448372BDE8468214E59159341374" ma:contentTypeVersion="" ma:contentTypeDescription="Een nieuw document maken." ma:contentTypeScope="" ma:versionID="7283f13cbfdd32d312a7eeb4b4b5e14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ed2a6fdfcb71de048e140027f1bc31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D05F4FE-6F5F-4A49-974B-366AEC37AACA}"/>
</file>

<file path=customXml/itemProps2.xml><?xml version="1.0" encoding="utf-8"?>
<ds:datastoreItem xmlns:ds="http://schemas.openxmlformats.org/officeDocument/2006/customXml" ds:itemID="{DFCDA8ED-B2C4-4DF5-A8E6-3D638D49EBEE}"/>
</file>

<file path=customXml/itemProps3.xml><?xml version="1.0" encoding="utf-8"?>
<ds:datastoreItem xmlns:ds="http://schemas.openxmlformats.org/officeDocument/2006/customXml" ds:itemID="{B1CD3F2F-3D39-4ED5-8048-0E35D20D420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5050</TotalTime>
  <Words>838</Words>
  <Application>Microsoft Office PowerPoint</Application>
  <PresentationFormat>Diavoorstelling (4:3)</PresentationFormat>
  <Paragraphs>212</Paragraphs>
  <Slides>21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21</vt:i4>
      </vt:variant>
    </vt:vector>
  </HeadingPairs>
  <TitlesOfParts>
    <vt:vector size="30" baseType="lpstr">
      <vt:lpstr>Arial</vt:lpstr>
      <vt:lpstr>Bookman Old Style</vt:lpstr>
      <vt:lpstr>Calibri</vt:lpstr>
      <vt:lpstr>Calibri Light</vt:lpstr>
      <vt:lpstr>Consolas</vt:lpstr>
      <vt:lpstr>Symbol</vt:lpstr>
      <vt:lpstr>Wingdings</vt:lpstr>
      <vt:lpstr>Kantoorthema</vt:lpstr>
      <vt:lpstr>1_Kantoorthema</vt:lpstr>
      <vt:lpstr>Lussen for - while</vt:lpstr>
      <vt:lpstr>Inhoud</vt:lpstr>
      <vt:lpstr>Lussen gebruiken</vt:lpstr>
      <vt:lpstr>        Herhaling met teller: for</vt:lpstr>
      <vt:lpstr>Syntax for-lus</vt:lpstr>
      <vt:lpstr>Verwerking for-lus</vt:lpstr>
      <vt:lpstr>Oefening </vt:lpstr>
      <vt:lpstr>Opmerkingen – goede for-lus</vt:lpstr>
      <vt:lpstr>Oefening</vt:lpstr>
      <vt:lpstr>Inhoud</vt:lpstr>
      <vt:lpstr>while-lus</vt:lpstr>
      <vt:lpstr>Syntax while-lus</vt:lpstr>
      <vt:lpstr>Verwerking while-lus</vt:lpstr>
      <vt:lpstr>Opmerkingen gebruik while-lus</vt:lpstr>
      <vt:lpstr>Oefening </vt:lpstr>
      <vt:lpstr>Oefening </vt:lpstr>
      <vt:lpstr>Inhoud</vt:lpstr>
      <vt:lpstr>Lusvariabele versus lokale variabele</vt:lpstr>
      <vt:lpstr>Lusvariabele versus lokale variabele</vt:lpstr>
      <vt:lpstr>Instantievariabele versus  lokale (lus)variabele</vt:lpstr>
      <vt:lpstr>Samenvatting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Hoofdstuk 5: Muziek maken</dc:title>
  <dc:creator>vongenae</dc:creator>
  <cp:lastModifiedBy>Helga</cp:lastModifiedBy>
  <cp:revision>144</cp:revision>
  <dcterms:created xsi:type="dcterms:W3CDTF">2011-07-05T13:31:19Z</dcterms:created>
  <dcterms:modified xsi:type="dcterms:W3CDTF">2018-03-07T15:14:23Z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0x010100A6F6448372BDE8468214E59159341374</vt:lpwstr>
  </property>
</Properties>
</file>